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2" r:id="rId3"/>
    <p:sldId id="273" r:id="rId4"/>
    <p:sldId id="274" r:id="rId5"/>
    <p:sldId id="275" r:id="rId6"/>
    <p:sldId id="278" r:id="rId7"/>
    <p:sldId id="271" r:id="rId8"/>
    <p:sldId id="276" r:id="rId9"/>
    <p:sldId id="277" r:id="rId10"/>
    <p:sldId id="315" r:id="rId11"/>
    <p:sldId id="280" r:id="rId12"/>
    <p:sldId id="311" r:id="rId13"/>
    <p:sldId id="279" r:id="rId14"/>
    <p:sldId id="308" r:id="rId15"/>
    <p:sldId id="281" r:id="rId16"/>
    <p:sldId id="286" r:id="rId17"/>
    <p:sldId id="312" r:id="rId18"/>
    <p:sldId id="287" r:id="rId19"/>
    <p:sldId id="313" r:id="rId20"/>
    <p:sldId id="288" r:id="rId21"/>
    <p:sldId id="299" r:id="rId22"/>
    <p:sldId id="282" r:id="rId23"/>
    <p:sldId id="291" r:id="rId24"/>
    <p:sldId id="290" r:id="rId25"/>
    <p:sldId id="298" r:id="rId26"/>
    <p:sldId id="293" r:id="rId27"/>
    <p:sldId id="296" r:id="rId28"/>
    <p:sldId id="295" r:id="rId29"/>
    <p:sldId id="294" r:id="rId30"/>
    <p:sldId id="300" r:id="rId31"/>
    <p:sldId id="301" r:id="rId32"/>
    <p:sldId id="302" r:id="rId33"/>
    <p:sldId id="304" r:id="rId34"/>
    <p:sldId id="305" r:id="rId35"/>
    <p:sldId id="303" r:id="rId36"/>
    <p:sldId id="316" r:id="rId37"/>
    <p:sldId id="307" r:id="rId38"/>
    <p:sldId id="319" r:id="rId39"/>
    <p:sldId id="318" r:id="rId40"/>
    <p:sldId id="317" r:id="rId41"/>
    <p:sldId id="314" r:id="rId42"/>
    <p:sldId id="310" r:id="rId4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56175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265599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5949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661764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44022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19174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645594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82795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84345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691202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36767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55945-C47E-45BE-94E4-6BA688FD7093}" type="datetimeFigureOut">
              <a:rPr lang="nl-NL" smtClean="0"/>
              <a:t>12-2-2023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58849-20C6-47C1-A86A-2BCF74E442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657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08D40F8-F365-47D9-AB44-C3A9DFE3DC39}"/>
              </a:ext>
            </a:extLst>
          </p:cNvPr>
          <p:cNvSpPr txBox="1"/>
          <p:nvPr/>
        </p:nvSpPr>
        <p:spPr>
          <a:xfrm>
            <a:off x="541867" y="440267"/>
            <a:ext cx="1500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latin typeface="+mn-lt"/>
              </a:rPr>
              <a:t>Zouten</a:t>
            </a:r>
          </a:p>
        </p:txBody>
      </p:sp>
    </p:spTree>
    <p:extLst>
      <p:ext uri="{BB962C8B-B14F-4D97-AF65-F5344CB8AC3E}">
        <p14:creationId xmlns:p14="http://schemas.microsoft.com/office/powerpoint/2010/main" val="2392198512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kstvak 22">
            <a:extLst>
              <a:ext uri="{FF2B5EF4-FFF2-40B4-BE49-F238E27FC236}">
                <a16:creationId xmlns:a16="http://schemas.microsoft.com/office/drawing/2014/main" id="{408D40F8-F365-47D9-AB44-C3A9DFE3DC39}"/>
              </a:ext>
            </a:extLst>
          </p:cNvPr>
          <p:cNvSpPr txBox="1"/>
          <p:nvPr/>
        </p:nvSpPr>
        <p:spPr>
          <a:xfrm>
            <a:off x="1197170" y="706138"/>
            <a:ext cx="3198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latin typeface="+mn-lt"/>
              </a:rPr>
              <a:t>natriumchloride</a:t>
            </a:r>
          </a:p>
        </p:txBody>
      </p:sp>
      <p:grpSp>
        <p:nvGrpSpPr>
          <p:cNvPr id="10" name="Groep 9"/>
          <p:cNvGrpSpPr>
            <a:grpSpLocks noChangeAspect="1"/>
          </p:cNvGrpSpPr>
          <p:nvPr/>
        </p:nvGrpSpPr>
        <p:grpSpPr>
          <a:xfrm>
            <a:off x="757017" y="3029659"/>
            <a:ext cx="3095311" cy="3128478"/>
            <a:chOff x="3156925" y="873435"/>
            <a:chExt cx="5036059" cy="5090021"/>
          </a:xfrm>
        </p:grpSpPr>
        <p:sp>
          <p:nvSpPr>
            <p:cNvPr id="11" name="Ovaal 10"/>
            <p:cNvSpPr>
              <a:spLocks noChangeAspect="1"/>
            </p:cNvSpPr>
            <p:nvPr/>
          </p:nvSpPr>
          <p:spPr>
            <a:xfrm>
              <a:off x="5629987" y="3512645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>
              <a:spLocks noChangeAspect="1"/>
            </p:cNvSpPr>
            <p:nvPr/>
          </p:nvSpPr>
          <p:spPr>
            <a:xfrm>
              <a:off x="3156925" y="873435"/>
              <a:ext cx="5036059" cy="509002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Ovaal 12"/>
            <p:cNvSpPr/>
            <p:nvPr/>
          </p:nvSpPr>
          <p:spPr>
            <a:xfrm>
              <a:off x="3878379" y="1708034"/>
              <a:ext cx="3587823" cy="341764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/>
            <p:cNvSpPr>
              <a:spLocks noChangeAspect="1"/>
            </p:cNvSpPr>
            <p:nvPr/>
          </p:nvSpPr>
          <p:spPr>
            <a:xfrm>
              <a:off x="5529677" y="3122099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Ovaal 17"/>
            <p:cNvSpPr>
              <a:spLocks noChangeAspect="1"/>
            </p:cNvSpPr>
            <p:nvPr/>
          </p:nvSpPr>
          <p:spPr>
            <a:xfrm>
              <a:off x="5553445" y="3436381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Ovaal 20"/>
            <p:cNvSpPr>
              <a:spLocks noChangeAspect="1"/>
            </p:cNvSpPr>
            <p:nvPr/>
          </p:nvSpPr>
          <p:spPr>
            <a:xfrm>
              <a:off x="5456972" y="3293767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>
              <a:spLocks noChangeAspect="1"/>
            </p:cNvSpPr>
            <p:nvPr/>
          </p:nvSpPr>
          <p:spPr>
            <a:xfrm>
              <a:off x="5617760" y="3252129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>
              <a:spLocks noChangeAspect="1"/>
            </p:cNvSpPr>
            <p:nvPr/>
          </p:nvSpPr>
          <p:spPr>
            <a:xfrm>
              <a:off x="5609372" y="3446167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>
              <a:spLocks noChangeAspect="1"/>
            </p:cNvSpPr>
            <p:nvPr/>
          </p:nvSpPr>
          <p:spPr>
            <a:xfrm>
              <a:off x="5710741" y="3160298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>
              <a:spLocks noChangeAspect="1"/>
            </p:cNvSpPr>
            <p:nvPr/>
          </p:nvSpPr>
          <p:spPr>
            <a:xfrm>
              <a:off x="5879218" y="3424999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>
              <a:spLocks noChangeAspect="1"/>
            </p:cNvSpPr>
            <p:nvPr/>
          </p:nvSpPr>
          <p:spPr>
            <a:xfrm>
              <a:off x="5886907" y="3221174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>
              <a:spLocks noChangeAspect="1"/>
            </p:cNvSpPr>
            <p:nvPr/>
          </p:nvSpPr>
          <p:spPr>
            <a:xfrm>
              <a:off x="5807912" y="3354041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>
              <a:spLocks noChangeAspect="1"/>
            </p:cNvSpPr>
            <p:nvPr/>
          </p:nvSpPr>
          <p:spPr>
            <a:xfrm>
              <a:off x="5918267" y="3340398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>
              <a:spLocks noChangeAspect="1"/>
            </p:cNvSpPr>
            <p:nvPr/>
          </p:nvSpPr>
          <p:spPr>
            <a:xfrm>
              <a:off x="5508804" y="3459056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>
              <a:spLocks noChangeAspect="1"/>
            </p:cNvSpPr>
            <p:nvPr/>
          </p:nvSpPr>
          <p:spPr>
            <a:xfrm>
              <a:off x="5624751" y="3140080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>
              <a:spLocks noChangeAspect="1"/>
            </p:cNvSpPr>
            <p:nvPr/>
          </p:nvSpPr>
          <p:spPr>
            <a:xfrm>
              <a:off x="5744295" y="3506091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>
              <a:spLocks noChangeAspect="1"/>
            </p:cNvSpPr>
            <p:nvPr/>
          </p:nvSpPr>
          <p:spPr>
            <a:xfrm>
              <a:off x="5726119" y="3256894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>
              <a:spLocks noChangeAspect="1"/>
            </p:cNvSpPr>
            <p:nvPr/>
          </p:nvSpPr>
          <p:spPr>
            <a:xfrm>
              <a:off x="5731639" y="3399064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al 36"/>
            <p:cNvSpPr>
              <a:spLocks noChangeAspect="1"/>
            </p:cNvSpPr>
            <p:nvPr/>
          </p:nvSpPr>
          <p:spPr>
            <a:xfrm>
              <a:off x="5798824" y="3131853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al 37"/>
            <p:cNvSpPr>
              <a:spLocks noChangeAspect="1"/>
            </p:cNvSpPr>
            <p:nvPr/>
          </p:nvSpPr>
          <p:spPr>
            <a:xfrm>
              <a:off x="5480142" y="3207933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Ovaal 38"/>
            <p:cNvSpPr>
              <a:spLocks noChangeAspect="1"/>
            </p:cNvSpPr>
            <p:nvPr/>
          </p:nvSpPr>
          <p:spPr>
            <a:xfrm>
              <a:off x="5564258" y="3326667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Ovaal 39"/>
            <p:cNvSpPr>
              <a:spLocks noChangeAspect="1"/>
            </p:cNvSpPr>
            <p:nvPr/>
          </p:nvSpPr>
          <p:spPr>
            <a:xfrm>
              <a:off x="5474718" y="3423305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Ovaal 40"/>
            <p:cNvSpPr>
              <a:spLocks noChangeAspect="1"/>
            </p:cNvSpPr>
            <p:nvPr/>
          </p:nvSpPr>
          <p:spPr>
            <a:xfrm>
              <a:off x="5630483" y="3317240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Ovaal 41"/>
            <p:cNvSpPr>
              <a:spLocks noChangeAspect="1"/>
            </p:cNvSpPr>
            <p:nvPr/>
          </p:nvSpPr>
          <p:spPr>
            <a:xfrm flipH="1">
              <a:off x="6297136" y="1791058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Ovaal 42"/>
            <p:cNvSpPr>
              <a:spLocks noChangeAspect="1"/>
            </p:cNvSpPr>
            <p:nvPr/>
          </p:nvSpPr>
          <p:spPr>
            <a:xfrm flipH="1">
              <a:off x="4201992" y="4379009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Ovaal 43"/>
            <p:cNvSpPr>
              <a:spLocks noChangeAspect="1"/>
            </p:cNvSpPr>
            <p:nvPr/>
          </p:nvSpPr>
          <p:spPr>
            <a:xfrm flipH="1">
              <a:off x="4627858" y="5711897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5" name="Ovaal 44"/>
            <p:cNvSpPr>
              <a:spLocks noChangeAspect="1"/>
            </p:cNvSpPr>
            <p:nvPr/>
          </p:nvSpPr>
          <p:spPr>
            <a:xfrm flipH="1">
              <a:off x="3286655" y="4296223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Ovaal 45"/>
            <p:cNvSpPr>
              <a:spLocks noChangeAspect="1"/>
            </p:cNvSpPr>
            <p:nvPr/>
          </p:nvSpPr>
          <p:spPr>
            <a:xfrm flipH="1">
              <a:off x="4956870" y="914846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Ovaal 46"/>
            <p:cNvSpPr>
              <a:spLocks noChangeAspect="1"/>
            </p:cNvSpPr>
            <p:nvPr/>
          </p:nvSpPr>
          <p:spPr>
            <a:xfrm flipH="1">
              <a:off x="7830992" y="2152031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8" name="Ovaal 47"/>
            <p:cNvSpPr>
              <a:spLocks noChangeAspect="1"/>
            </p:cNvSpPr>
            <p:nvPr/>
          </p:nvSpPr>
          <p:spPr>
            <a:xfrm flipH="1">
              <a:off x="3279047" y="2511665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Ovaal 48"/>
            <p:cNvSpPr>
              <a:spLocks noChangeAspect="1"/>
            </p:cNvSpPr>
            <p:nvPr/>
          </p:nvSpPr>
          <p:spPr>
            <a:xfrm flipH="1">
              <a:off x="6837608" y="5624505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Ovaal 49"/>
            <p:cNvSpPr>
              <a:spLocks noChangeAspect="1"/>
            </p:cNvSpPr>
            <p:nvPr/>
          </p:nvSpPr>
          <p:spPr>
            <a:xfrm flipH="1">
              <a:off x="7783504" y="4665293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1" name="Ovaal 50"/>
            <p:cNvSpPr>
              <a:spLocks noChangeAspect="1"/>
            </p:cNvSpPr>
            <p:nvPr/>
          </p:nvSpPr>
          <p:spPr>
            <a:xfrm flipH="1">
              <a:off x="6490929" y="997632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2" name="Ovaal 51"/>
            <p:cNvSpPr>
              <a:spLocks noChangeAspect="1"/>
            </p:cNvSpPr>
            <p:nvPr/>
          </p:nvSpPr>
          <p:spPr>
            <a:xfrm>
              <a:off x="5830978" y="3310495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Ovaal 52"/>
            <p:cNvSpPr>
              <a:spLocks noChangeAspect="1"/>
            </p:cNvSpPr>
            <p:nvPr/>
          </p:nvSpPr>
          <p:spPr>
            <a:xfrm>
              <a:off x="5760373" y="3346215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4" name="Groep 53"/>
          <p:cNvGrpSpPr>
            <a:grpSpLocks noChangeAspect="1"/>
          </p:cNvGrpSpPr>
          <p:nvPr/>
        </p:nvGrpSpPr>
        <p:grpSpPr>
          <a:xfrm>
            <a:off x="4586546" y="2639110"/>
            <a:ext cx="3993139" cy="3915550"/>
            <a:chOff x="2434205" y="241687"/>
            <a:chExt cx="6476170" cy="6350334"/>
          </a:xfrm>
        </p:grpSpPr>
        <p:sp>
          <p:nvSpPr>
            <p:cNvPr id="55" name="Ovaal 54"/>
            <p:cNvSpPr>
              <a:spLocks noChangeAspect="1"/>
            </p:cNvSpPr>
            <p:nvPr/>
          </p:nvSpPr>
          <p:spPr>
            <a:xfrm>
              <a:off x="5629987" y="3512645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al 55"/>
            <p:cNvSpPr/>
            <p:nvPr/>
          </p:nvSpPr>
          <p:spPr>
            <a:xfrm>
              <a:off x="2434205" y="241687"/>
              <a:ext cx="6476170" cy="635033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7" name="Ovaal 56"/>
            <p:cNvSpPr>
              <a:spLocks noChangeAspect="1"/>
            </p:cNvSpPr>
            <p:nvPr/>
          </p:nvSpPr>
          <p:spPr>
            <a:xfrm>
              <a:off x="3156925" y="873435"/>
              <a:ext cx="5036059" cy="509002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8" name="Ovaal 57"/>
            <p:cNvSpPr/>
            <p:nvPr/>
          </p:nvSpPr>
          <p:spPr>
            <a:xfrm>
              <a:off x="3878379" y="1708034"/>
              <a:ext cx="3587823" cy="341764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9" name="Ovaal 58"/>
            <p:cNvSpPr>
              <a:spLocks noChangeAspect="1"/>
            </p:cNvSpPr>
            <p:nvPr/>
          </p:nvSpPr>
          <p:spPr>
            <a:xfrm>
              <a:off x="5529677" y="3122099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0" name="Ovaal 59"/>
            <p:cNvSpPr>
              <a:spLocks noChangeAspect="1"/>
            </p:cNvSpPr>
            <p:nvPr/>
          </p:nvSpPr>
          <p:spPr>
            <a:xfrm>
              <a:off x="5553445" y="3436381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Ovaal 60"/>
            <p:cNvSpPr>
              <a:spLocks noChangeAspect="1"/>
            </p:cNvSpPr>
            <p:nvPr/>
          </p:nvSpPr>
          <p:spPr>
            <a:xfrm>
              <a:off x="5456972" y="3293767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Ovaal 61"/>
            <p:cNvSpPr>
              <a:spLocks noChangeAspect="1"/>
            </p:cNvSpPr>
            <p:nvPr/>
          </p:nvSpPr>
          <p:spPr>
            <a:xfrm>
              <a:off x="5617760" y="3252129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3" name="Ovaal 62"/>
            <p:cNvSpPr>
              <a:spLocks noChangeAspect="1"/>
            </p:cNvSpPr>
            <p:nvPr/>
          </p:nvSpPr>
          <p:spPr>
            <a:xfrm>
              <a:off x="5609372" y="3446167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4" name="Ovaal 63"/>
            <p:cNvSpPr>
              <a:spLocks noChangeAspect="1"/>
            </p:cNvSpPr>
            <p:nvPr/>
          </p:nvSpPr>
          <p:spPr>
            <a:xfrm>
              <a:off x="5710741" y="3160298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5" name="Ovaal 64"/>
            <p:cNvSpPr>
              <a:spLocks noChangeAspect="1"/>
            </p:cNvSpPr>
            <p:nvPr/>
          </p:nvSpPr>
          <p:spPr>
            <a:xfrm>
              <a:off x="5879218" y="3424999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6" name="Ovaal 65"/>
            <p:cNvSpPr>
              <a:spLocks noChangeAspect="1"/>
            </p:cNvSpPr>
            <p:nvPr/>
          </p:nvSpPr>
          <p:spPr>
            <a:xfrm>
              <a:off x="5886907" y="3221174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7" name="Ovaal 66"/>
            <p:cNvSpPr>
              <a:spLocks noChangeAspect="1"/>
            </p:cNvSpPr>
            <p:nvPr/>
          </p:nvSpPr>
          <p:spPr>
            <a:xfrm>
              <a:off x="5807912" y="3354041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8" name="Ovaal 67"/>
            <p:cNvSpPr>
              <a:spLocks noChangeAspect="1"/>
            </p:cNvSpPr>
            <p:nvPr/>
          </p:nvSpPr>
          <p:spPr>
            <a:xfrm>
              <a:off x="5918267" y="3340398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9" name="Ovaal 68"/>
            <p:cNvSpPr>
              <a:spLocks noChangeAspect="1"/>
            </p:cNvSpPr>
            <p:nvPr/>
          </p:nvSpPr>
          <p:spPr>
            <a:xfrm>
              <a:off x="5508804" y="3459056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Ovaal 69"/>
            <p:cNvSpPr>
              <a:spLocks noChangeAspect="1"/>
            </p:cNvSpPr>
            <p:nvPr/>
          </p:nvSpPr>
          <p:spPr>
            <a:xfrm>
              <a:off x="5624751" y="3140080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Ovaal 70"/>
            <p:cNvSpPr>
              <a:spLocks noChangeAspect="1"/>
            </p:cNvSpPr>
            <p:nvPr/>
          </p:nvSpPr>
          <p:spPr>
            <a:xfrm>
              <a:off x="5744295" y="3506091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al 71"/>
            <p:cNvSpPr>
              <a:spLocks noChangeAspect="1"/>
            </p:cNvSpPr>
            <p:nvPr/>
          </p:nvSpPr>
          <p:spPr>
            <a:xfrm>
              <a:off x="5726119" y="3256894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al 72"/>
            <p:cNvSpPr>
              <a:spLocks noChangeAspect="1"/>
            </p:cNvSpPr>
            <p:nvPr/>
          </p:nvSpPr>
          <p:spPr>
            <a:xfrm>
              <a:off x="5731639" y="3399064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4" name="Ovaal 73"/>
            <p:cNvSpPr>
              <a:spLocks noChangeAspect="1"/>
            </p:cNvSpPr>
            <p:nvPr/>
          </p:nvSpPr>
          <p:spPr>
            <a:xfrm>
              <a:off x="5798824" y="3131853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Ovaal 74"/>
            <p:cNvSpPr>
              <a:spLocks noChangeAspect="1"/>
            </p:cNvSpPr>
            <p:nvPr/>
          </p:nvSpPr>
          <p:spPr>
            <a:xfrm>
              <a:off x="5480142" y="3207933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al 75"/>
            <p:cNvSpPr>
              <a:spLocks noChangeAspect="1"/>
            </p:cNvSpPr>
            <p:nvPr/>
          </p:nvSpPr>
          <p:spPr>
            <a:xfrm>
              <a:off x="5564258" y="3326667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al 76"/>
            <p:cNvSpPr>
              <a:spLocks noChangeAspect="1"/>
            </p:cNvSpPr>
            <p:nvPr/>
          </p:nvSpPr>
          <p:spPr>
            <a:xfrm>
              <a:off x="5474718" y="3423305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Ovaal 77"/>
            <p:cNvSpPr>
              <a:spLocks noChangeAspect="1"/>
            </p:cNvSpPr>
            <p:nvPr/>
          </p:nvSpPr>
          <p:spPr>
            <a:xfrm>
              <a:off x="5630483" y="3317240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al 78"/>
            <p:cNvSpPr>
              <a:spLocks noChangeAspect="1"/>
            </p:cNvSpPr>
            <p:nvPr/>
          </p:nvSpPr>
          <p:spPr>
            <a:xfrm>
              <a:off x="5846960" y="3227995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0" name="Ovaal 79"/>
            <p:cNvSpPr>
              <a:spLocks noChangeAspect="1"/>
            </p:cNvSpPr>
            <p:nvPr/>
          </p:nvSpPr>
          <p:spPr>
            <a:xfrm flipH="1">
              <a:off x="6297136" y="1791058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1" name="Ovaal 80"/>
            <p:cNvSpPr>
              <a:spLocks noChangeAspect="1"/>
            </p:cNvSpPr>
            <p:nvPr/>
          </p:nvSpPr>
          <p:spPr>
            <a:xfrm flipH="1">
              <a:off x="4201992" y="4379009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Ovaal 81"/>
            <p:cNvSpPr>
              <a:spLocks noChangeAspect="1"/>
            </p:cNvSpPr>
            <p:nvPr/>
          </p:nvSpPr>
          <p:spPr>
            <a:xfrm flipH="1">
              <a:off x="4627858" y="5711897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Ovaal 82"/>
            <p:cNvSpPr>
              <a:spLocks noChangeAspect="1"/>
            </p:cNvSpPr>
            <p:nvPr/>
          </p:nvSpPr>
          <p:spPr>
            <a:xfrm flipH="1">
              <a:off x="8110198" y="1316766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al 83"/>
            <p:cNvSpPr>
              <a:spLocks noChangeAspect="1"/>
            </p:cNvSpPr>
            <p:nvPr/>
          </p:nvSpPr>
          <p:spPr>
            <a:xfrm flipH="1">
              <a:off x="3286655" y="4296223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5" name="Ovaal 84"/>
            <p:cNvSpPr>
              <a:spLocks noChangeAspect="1"/>
            </p:cNvSpPr>
            <p:nvPr/>
          </p:nvSpPr>
          <p:spPr>
            <a:xfrm flipH="1">
              <a:off x="4956870" y="914846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6" name="Ovaal 85"/>
            <p:cNvSpPr>
              <a:spLocks noChangeAspect="1"/>
            </p:cNvSpPr>
            <p:nvPr/>
          </p:nvSpPr>
          <p:spPr>
            <a:xfrm flipH="1">
              <a:off x="7830992" y="2152031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7" name="Ovaal 86"/>
            <p:cNvSpPr>
              <a:spLocks noChangeAspect="1"/>
            </p:cNvSpPr>
            <p:nvPr/>
          </p:nvSpPr>
          <p:spPr>
            <a:xfrm flipH="1">
              <a:off x="3279047" y="2511665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al 87"/>
            <p:cNvSpPr>
              <a:spLocks noChangeAspect="1"/>
            </p:cNvSpPr>
            <p:nvPr/>
          </p:nvSpPr>
          <p:spPr>
            <a:xfrm flipH="1">
              <a:off x="2576867" y="4461795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9" name="Ovaal 88"/>
            <p:cNvSpPr>
              <a:spLocks noChangeAspect="1"/>
            </p:cNvSpPr>
            <p:nvPr/>
          </p:nvSpPr>
          <p:spPr>
            <a:xfrm flipH="1">
              <a:off x="6837608" y="5624505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0" name="Ovaal 89"/>
            <p:cNvSpPr>
              <a:spLocks noChangeAspect="1"/>
            </p:cNvSpPr>
            <p:nvPr/>
          </p:nvSpPr>
          <p:spPr>
            <a:xfrm flipH="1">
              <a:off x="7783504" y="4665293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1" name="Ovaal 90"/>
            <p:cNvSpPr>
              <a:spLocks noChangeAspect="1"/>
            </p:cNvSpPr>
            <p:nvPr/>
          </p:nvSpPr>
          <p:spPr>
            <a:xfrm flipH="1">
              <a:off x="6490929" y="997632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2" name="Ovaal 91"/>
            <p:cNvSpPr>
              <a:spLocks noChangeAspect="1"/>
            </p:cNvSpPr>
            <p:nvPr/>
          </p:nvSpPr>
          <p:spPr>
            <a:xfrm flipH="1">
              <a:off x="3605270" y="861115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3" name="Ovaal 92"/>
            <p:cNvSpPr>
              <a:spLocks noChangeAspect="1"/>
            </p:cNvSpPr>
            <p:nvPr/>
          </p:nvSpPr>
          <p:spPr>
            <a:xfrm flipH="1">
              <a:off x="2547325" y="2331569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4" name="Ovaal 93"/>
            <p:cNvSpPr>
              <a:spLocks noChangeAspect="1"/>
            </p:cNvSpPr>
            <p:nvPr/>
          </p:nvSpPr>
          <p:spPr>
            <a:xfrm flipH="1">
              <a:off x="6766856" y="6383934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5" name="Ovaal 94"/>
            <p:cNvSpPr>
              <a:spLocks noChangeAspect="1"/>
            </p:cNvSpPr>
            <p:nvPr/>
          </p:nvSpPr>
          <p:spPr>
            <a:xfrm flipH="1">
              <a:off x="4238081" y="6277264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Ovaal 95"/>
            <p:cNvSpPr>
              <a:spLocks noChangeAspect="1"/>
            </p:cNvSpPr>
            <p:nvPr/>
          </p:nvSpPr>
          <p:spPr>
            <a:xfrm flipH="1">
              <a:off x="6684070" y="394055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7" name="Ovaal 96"/>
            <p:cNvSpPr>
              <a:spLocks noChangeAspect="1"/>
            </p:cNvSpPr>
            <p:nvPr/>
          </p:nvSpPr>
          <p:spPr>
            <a:xfrm flipH="1">
              <a:off x="8720557" y="4296223"/>
              <a:ext cx="82786" cy="8278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8" name="Ovaal 97"/>
            <p:cNvSpPr>
              <a:spLocks noChangeAspect="1"/>
            </p:cNvSpPr>
            <p:nvPr/>
          </p:nvSpPr>
          <p:spPr>
            <a:xfrm>
              <a:off x="5999360" y="3380395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9" name="Ovaal 98"/>
            <p:cNvSpPr>
              <a:spLocks noChangeAspect="1"/>
            </p:cNvSpPr>
            <p:nvPr/>
          </p:nvSpPr>
          <p:spPr>
            <a:xfrm>
              <a:off x="5764837" y="3013363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0" name="Ovaal 99"/>
            <p:cNvSpPr>
              <a:spLocks noChangeAspect="1"/>
            </p:cNvSpPr>
            <p:nvPr/>
          </p:nvSpPr>
          <p:spPr>
            <a:xfrm>
              <a:off x="5901590" y="3083776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1" name="Ovaal 100"/>
            <p:cNvSpPr>
              <a:spLocks noChangeAspect="1"/>
            </p:cNvSpPr>
            <p:nvPr/>
          </p:nvSpPr>
          <p:spPr>
            <a:xfrm>
              <a:off x="5870347" y="3577874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2" name="Ovaal 101"/>
            <p:cNvSpPr>
              <a:spLocks noChangeAspect="1"/>
            </p:cNvSpPr>
            <p:nvPr/>
          </p:nvSpPr>
          <p:spPr>
            <a:xfrm>
              <a:off x="6004853" y="3143046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3" name="Ovaal 102"/>
            <p:cNvSpPr>
              <a:spLocks noChangeAspect="1"/>
            </p:cNvSpPr>
            <p:nvPr/>
          </p:nvSpPr>
          <p:spPr>
            <a:xfrm>
              <a:off x="5653248" y="3020697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4" name="Ovaal 103"/>
            <p:cNvSpPr>
              <a:spLocks noChangeAspect="1"/>
            </p:cNvSpPr>
            <p:nvPr/>
          </p:nvSpPr>
          <p:spPr>
            <a:xfrm>
              <a:off x="6006452" y="3231604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5" name="Ovaal 104"/>
            <p:cNvSpPr>
              <a:spLocks noChangeAspect="1"/>
            </p:cNvSpPr>
            <p:nvPr/>
          </p:nvSpPr>
          <p:spPr>
            <a:xfrm>
              <a:off x="5908479" y="3501185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6" name="Ovaal 105"/>
            <p:cNvSpPr>
              <a:spLocks noChangeAspect="1"/>
            </p:cNvSpPr>
            <p:nvPr/>
          </p:nvSpPr>
          <p:spPr>
            <a:xfrm>
              <a:off x="6011145" y="3404927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7" name="Ovaal 106"/>
            <p:cNvSpPr>
              <a:spLocks noChangeAspect="1"/>
            </p:cNvSpPr>
            <p:nvPr/>
          </p:nvSpPr>
          <p:spPr>
            <a:xfrm>
              <a:off x="5732154" y="3578994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8" name="Ovaal 107"/>
            <p:cNvSpPr>
              <a:spLocks noChangeAspect="1"/>
            </p:cNvSpPr>
            <p:nvPr/>
          </p:nvSpPr>
          <p:spPr>
            <a:xfrm>
              <a:off x="5830978" y="3310495"/>
              <a:ext cx="142613" cy="14261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9" name="Ovaal 108"/>
            <p:cNvSpPr>
              <a:spLocks noChangeAspect="1"/>
            </p:cNvSpPr>
            <p:nvPr/>
          </p:nvSpPr>
          <p:spPr>
            <a:xfrm>
              <a:off x="5760373" y="3346215"/>
              <a:ext cx="142613" cy="142613"/>
            </a:xfrm>
            <a:prstGeom prst="ellipse">
              <a:avLst/>
            </a:prstGeom>
            <a:solidFill>
              <a:srgbClr val="1845A8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0" name="Groep 109">
            <a:extLst>
              <a:ext uri="{FF2B5EF4-FFF2-40B4-BE49-F238E27FC236}">
                <a16:creationId xmlns:a16="http://schemas.microsoft.com/office/drawing/2014/main" id="{EC9C9B7A-C7C0-422C-8159-60561DCA96DC}"/>
              </a:ext>
            </a:extLst>
          </p:cNvPr>
          <p:cNvGrpSpPr/>
          <p:nvPr/>
        </p:nvGrpSpPr>
        <p:grpSpPr>
          <a:xfrm>
            <a:off x="1656000" y="1747308"/>
            <a:ext cx="2516299" cy="923330"/>
            <a:chOff x="5264158" y="3237567"/>
            <a:chExt cx="2516299" cy="923330"/>
          </a:xfrm>
        </p:grpSpPr>
        <p:grpSp>
          <p:nvGrpSpPr>
            <p:cNvPr id="111" name="Groep 110">
              <a:extLst>
                <a:ext uri="{FF2B5EF4-FFF2-40B4-BE49-F238E27FC236}">
                  <a16:creationId xmlns:a16="http://schemas.microsoft.com/office/drawing/2014/main" id="{BAC13B7B-7193-42F0-9242-53755DDA2806}"/>
                </a:ext>
              </a:extLst>
            </p:cNvPr>
            <p:cNvGrpSpPr/>
            <p:nvPr/>
          </p:nvGrpSpPr>
          <p:grpSpPr>
            <a:xfrm>
              <a:off x="5264158" y="3237567"/>
              <a:ext cx="2516299" cy="923330"/>
              <a:chOff x="5264158" y="2228671"/>
              <a:chExt cx="2516299" cy="923330"/>
            </a:xfrm>
          </p:grpSpPr>
          <p:cxnSp>
            <p:nvCxnSpPr>
              <p:cNvPr id="113" name="Rechte verbindingslijn 112">
                <a:extLst>
                  <a:ext uri="{FF2B5EF4-FFF2-40B4-BE49-F238E27FC236}">
                    <a16:creationId xmlns:a16="http://schemas.microsoft.com/office/drawing/2014/main" id="{2074B977-7704-4B1B-BE57-51E32C520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26400" y="2533424"/>
                <a:ext cx="0" cy="376726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kstvak 113">
                <a:extLst>
                  <a:ext uri="{FF2B5EF4-FFF2-40B4-BE49-F238E27FC236}">
                    <a16:creationId xmlns:a16="http://schemas.microsoft.com/office/drawing/2014/main" id="{CD506854-A5B8-454F-A822-5732A8729802}"/>
                  </a:ext>
                </a:extLst>
              </p:cNvPr>
              <p:cNvSpPr txBox="1"/>
              <p:nvPr/>
            </p:nvSpPr>
            <p:spPr>
              <a:xfrm>
                <a:off x="5638800" y="2228671"/>
                <a:ext cx="196239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1346200" algn="l"/>
                  </a:tabLst>
                </a:pPr>
                <a:r>
                  <a:rPr lang="nl-NL" sz="5400" dirty="0"/>
                  <a:t>Na </a:t>
                </a:r>
                <a:r>
                  <a:rPr lang="nl-NL" sz="800" dirty="0">
                    <a:solidFill>
                      <a:schemeClr val="bg1"/>
                    </a:solidFill>
                  </a:rPr>
                  <a:t>              </a:t>
                </a:r>
                <a:r>
                  <a:rPr lang="nl-NL" sz="5400" dirty="0"/>
                  <a:t>Cl</a:t>
                </a:r>
              </a:p>
            </p:txBody>
          </p:sp>
          <p:sp>
            <p:nvSpPr>
              <p:cNvPr id="115" name="Rechthoek 114">
                <a:extLst>
                  <a:ext uri="{FF2B5EF4-FFF2-40B4-BE49-F238E27FC236}">
                    <a16:creationId xmlns:a16="http://schemas.microsoft.com/office/drawing/2014/main" id="{2488C1D8-1B29-42AB-B514-7A033D2731F6}"/>
                  </a:ext>
                </a:extLst>
              </p:cNvPr>
              <p:cNvSpPr/>
              <p:nvPr/>
            </p:nvSpPr>
            <p:spPr>
              <a:xfrm>
                <a:off x="7440299" y="2260122"/>
                <a:ext cx="3401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sz="2400" b="1" dirty="0">
                    <a:solidFill>
                      <a:srgbClr val="FF0000"/>
                    </a:solidFill>
                  </a:rPr>
                  <a:t>‒</a:t>
                </a:r>
                <a:endParaRPr lang="nl-NL" sz="2400" b="1" dirty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16" name="Rechthoek 115">
                <a:extLst>
                  <a:ext uri="{FF2B5EF4-FFF2-40B4-BE49-F238E27FC236}">
                    <a16:creationId xmlns:a16="http://schemas.microsoft.com/office/drawing/2014/main" id="{983119A1-2D13-4119-83C3-564E3191C59B}"/>
                  </a:ext>
                </a:extLst>
              </p:cNvPr>
              <p:cNvSpPr/>
              <p:nvPr/>
            </p:nvSpPr>
            <p:spPr>
              <a:xfrm>
                <a:off x="5264158" y="2260122"/>
                <a:ext cx="52770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dirty="0">
                    <a:solidFill>
                      <a:schemeClr val="bg1"/>
                    </a:solidFill>
                    <a:latin typeface="+mn-lt"/>
                  </a:rPr>
                  <a:t>δ</a:t>
                </a:r>
                <a:r>
                  <a:rPr lang="nl-NL" sz="2800" b="1" dirty="0">
                    <a:solidFill>
                      <a:srgbClr val="0000FF"/>
                    </a:solidFill>
                    <a:latin typeface="+mn-lt"/>
                  </a:rPr>
                  <a:t>+</a:t>
                </a:r>
              </a:p>
            </p:txBody>
          </p:sp>
        </p:grpSp>
        <p:sp>
          <p:nvSpPr>
            <p:cNvPr id="112" name="Tekstvak 111">
              <a:extLst>
                <a:ext uri="{FF2B5EF4-FFF2-40B4-BE49-F238E27FC236}">
                  <a16:creationId xmlns:a16="http://schemas.microsoft.com/office/drawing/2014/main" id="{34888C63-DF36-41D5-9810-695BCC555313}"/>
                </a:ext>
              </a:extLst>
            </p:cNvPr>
            <p:cNvSpPr txBox="1"/>
            <p:nvPr/>
          </p:nvSpPr>
          <p:spPr>
            <a:xfrm rot="5400000">
              <a:off x="6831568" y="3176685"/>
              <a:ext cx="657552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6600" dirty="0"/>
                <a:t>.</a:t>
              </a:r>
              <a:r>
                <a:rPr lang="nl-NL" sz="1600" dirty="0"/>
                <a:t> </a:t>
              </a:r>
              <a:r>
                <a:rPr lang="nl-NL" sz="6600" dirty="0"/>
                <a:t>.</a:t>
              </a:r>
            </a:p>
          </p:txBody>
        </p:sp>
      </p:grpSp>
      <p:sp>
        <p:nvSpPr>
          <p:cNvPr id="2" name="Tekstvak 1">
            <a:extLst>
              <a:ext uri="{FF2B5EF4-FFF2-40B4-BE49-F238E27FC236}">
                <a16:creationId xmlns:a16="http://schemas.microsoft.com/office/drawing/2014/main" id="{554DAA5A-4E7E-4C5B-927C-678439B12987}"/>
              </a:ext>
            </a:extLst>
          </p:cNvPr>
          <p:cNvSpPr txBox="1"/>
          <p:nvPr/>
        </p:nvSpPr>
        <p:spPr>
          <a:xfrm>
            <a:off x="3204283" y="6086331"/>
            <a:ext cx="2087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rgbClr val="FF0000"/>
                </a:solidFill>
              </a:rPr>
              <a:t>oktetregel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5098577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r="2634"/>
          <a:stretch/>
        </p:blipFill>
        <p:spPr>
          <a:xfrm>
            <a:off x="180711" y="109009"/>
            <a:ext cx="6194954" cy="2427817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5666" y="144000"/>
            <a:ext cx="2251646" cy="1852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504025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r="2634"/>
          <a:stretch/>
        </p:blipFill>
        <p:spPr>
          <a:xfrm>
            <a:off x="180711" y="109009"/>
            <a:ext cx="6194954" cy="2427817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5666" y="144000"/>
            <a:ext cx="2251646" cy="1852084"/>
          </a:xfrm>
          <a:prstGeom prst="rect">
            <a:avLst/>
          </a:prstGeom>
        </p:spPr>
      </p:pic>
      <p:sp>
        <p:nvSpPr>
          <p:cNvPr id="4" name="Ovaal 3">
            <a:extLst>
              <a:ext uri="{FF2B5EF4-FFF2-40B4-BE49-F238E27FC236}">
                <a16:creationId xmlns:a16="http://schemas.microsoft.com/office/drawing/2014/main" id="{D7780B9E-76F2-45A7-8630-AD1CCD26B69C}"/>
              </a:ext>
            </a:extLst>
          </p:cNvPr>
          <p:cNvSpPr/>
          <p:nvPr/>
        </p:nvSpPr>
        <p:spPr>
          <a:xfrm>
            <a:off x="2594826" y="1465772"/>
            <a:ext cx="219075" cy="228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250F59E-3279-4D5C-A2D1-3EF28AAE2666}"/>
              </a:ext>
            </a:extLst>
          </p:cNvPr>
          <p:cNvSpPr/>
          <p:nvPr/>
        </p:nvSpPr>
        <p:spPr>
          <a:xfrm>
            <a:off x="2628000" y="1728000"/>
            <a:ext cx="219075" cy="2286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9135037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6310"/>
          <a:stretch/>
        </p:blipFill>
        <p:spPr>
          <a:xfrm>
            <a:off x="216000" y="3018840"/>
            <a:ext cx="4635500" cy="21458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63690" b="61615"/>
          <a:stretch/>
        </p:blipFill>
        <p:spPr>
          <a:xfrm>
            <a:off x="5181843" y="3018840"/>
            <a:ext cx="2669646" cy="83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265897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r="2634"/>
          <a:stretch/>
        </p:blipFill>
        <p:spPr>
          <a:xfrm>
            <a:off x="180711" y="109009"/>
            <a:ext cx="6194954" cy="2427817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5666" y="144000"/>
            <a:ext cx="2251646" cy="1852084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/>
          <a:srcRect l="36310"/>
          <a:stretch/>
        </p:blipFill>
        <p:spPr>
          <a:xfrm>
            <a:off x="216000" y="3018840"/>
            <a:ext cx="4635500" cy="21458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4"/>
          <a:srcRect r="63690" b="61615"/>
          <a:stretch/>
        </p:blipFill>
        <p:spPr>
          <a:xfrm>
            <a:off x="5181843" y="3018840"/>
            <a:ext cx="2669646" cy="832081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4980540" y="5618295"/>
            <a:ext cx="3608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Tabel 40A, 45A, 66A en 66B</a:t>
            </a:r>
          </a:p>
        </p:txBody>
      </p:sp>
    </p:spTree>
    <p:extLst>
      <p:ext uri="{BB962C8B-B14F-4D97-AF65-F5344CB8AC3E}">
        <p14:creationId xmlns:p14="http://schemas.microsoft.com/office/powerpoint/2010/main" val="915714256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049867" y="592667"/>
            <a:ext cx="2696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/>
              <a:t>Zoutformules</a:t>
            </a:r>
          </a:p>
        </p:txBody>
      </p:sp>
    </p:spTree>
    <p:extLst>
      <p:ext uri="{BB962C8B-B14F-4D97-AF65-F5344CB8AC3E}">
        <p14:creationId xmlns:p14="http://schemas.microsoft.com/office/powerpoint/2010/main" val="2614200166"/>
      </p:ext>
    </p:extLst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049867" y="592667"/>
            <a:ext cx="2696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/>
              <a:t>Zoutformules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049866" y="1530158"/>
            <a:ext cx="778009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Natriumchloride</a:t>
            </a:r>
          </a:p>
          <a:p>
            <a:endParaRPr lang="nl-NL" sz="3600" dirty="0"/>
          </a:p>
          <a:p>
            <a:r>
              <a:rPr lang="nl-NL" sz="5400" dirty="0">
                <a:solidFill>
                  <a:srgbClr val="FF0000"/>
                </a:solidFill>
              </a:rPr>
              <a:t>Na</a:t>
            </a:r>
            <a:r>
              <a:rPr lang="nl-NL" sz="5400" baseline="46000" dirty="0">
                <a:solidFill>
                  <a:srgbClr val="FF0000"/>
                </a:solidFill>
              </a:rPr>
              <a:t>+</a:t>
            </a:r>
            <a:r>
              <a:rPr lang="nl-NL" sz="5400" dirty="0">
                <a:solidFill>
                  <a:srgbClr val="FF0000"/>
                </a:solidFill>
              </a:rPr>
              <a:t>Cl</a:t>
            </a:r>
            <a:r>
              <a:rPr lang="nl-NL" sz="5400" baseline="46000" dirty="0">
                <a:solidFill>
                  <a:srgbClr val="FF0000"/>
                </a:solidFill>
              </a:rPr>
              <a:t>-        </a:t>
            </a:r>
            <a:r>
              <a:rPr lang="nl-NL" sz="4000" dirty="0"/>
              <a:t>of</a:t>
            </a:r>
            <a:r>
              <a:rPr lang="nl-NL" sz="3600" dirty="0"/>
              <a:t>       </a:t>
            </a:r>
            <a:r>
              <a:rPr lang="nl-NL" sz="5400" dirty="0">
                <a:solidFill>
                  <a:srgbClr val="FF0000"/>
                </a:solidFill>
              </a:rPr>
              <a:t>NaCl</a:t>
            </a:r>
          </a:p>
          <a:p>
            <a:endParaRPr lang="nl-NL" sz="5400" dirty="0"/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3664346861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BEDCBBA4-372B-4553-B3DE-D3F34785E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864" y="3040477"/>
            <a:ext cx="3875641" cy="3812002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049866" y="1530158"/>
            <a:ext cx="77800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Natriumchloride</a:t>
            </a:r>
          </a:p>
          <a:p>
            <a:endParaRPr lang="nl-NL" sz="3600" dirty="0"/>
          </a:p>
          <a:p>
            <a:r>
              <a:rPr lang="nl-NL" sz="5400" dirty="0">
                <a:solidFill>
                  <a:srgbClr val="FF0000"/>
                </a:solidFill>
              </a:rPr>
              <a:t>Na</a:t>
            </a:r>
            <a:r>
              <a:rPr lang="nl-NL" sz="5400" baseline="46000" dirty="0">
                <a:solidFill>
                  <a:srgbClr val="FF0000"/>
                </a:solidFill>
              </a:rPr>
              <a:t>+</a:t>
            </a:r>
            <a:r>
              <a:rPr lang="nl-NL" sz="5400" dirty="0">
                <a:solidFill>
                  <a:srgbClr val="FF0000"/>
                </a:solidFill>
              </a:rPr>
              <a:t>Cl</a:t>
            </a:r>
            <a:r>
              <a:rPr lang="nl-NL" sz="5400" baseline="46000" dirty="0">
                <a:solidFill>
                  <a:srgbClr val="FF0000"/>
                </a:solidFill>
              </a:rPr>
              <a:t>-        </a:t>
            </a:r>
            <a:r>
              <a:rPr lang="nl-NL" sz="4000" dirty="0"/>
              <a:t>of</a:t>
            </a:r>
            <a:r>
              <a:rPr lang="nl-NL" sz="3600" dirty="0"/>
              <a:t>       </a:t>
            </a:r>
            <a:r>
              <a:rPr lang="nl-NL" sz="5400" dirty="0">
                <a:solidFill>
                  <a:srgbClr val="FF0000"/>
                </a:solidFill>
              </a:rPr>
              <a:t>NaCl</a:t>
            </a:r>
          </a:p>
          <a:p>
            <a:endParaRPr lang="nl-NL" sz="5400" dirty="0"/>
          </a:p>
          <a:p>
            <a:r>
              <a:rPr lang="nl-NL" sz="3600" dirty="0">
                <a:solidFill>
                  <a:srgbClr val="FF0000"/>
                </a:solidFill>
              </a:rPr>
              <a:t>verhoudingsformule</a:t>
            </a:r>
          </a:p>
        </p:txBody>
      </p:sp>
    </p:spTree>
    <p:extLst>
      <p:ext uri="{BB962C8B-B14F-4D97-AF65-F5344CB8AC3E}">
        <p14:creationId xmlns:p14="http://schemas.microsoft.com/office/powerpoint/2010/main" val="1280812883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77800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Aluminiumbromide</a:t>
            </a:r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3747669582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77800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Aluminiumbromide</a:t>
            </a:r>
          </a:p>
          <a:p>
            <a:endParaRPr lang="nl-NL" sz="5400" dirty="0"/>
          </a:p>
          <a:p>
            <a:r>
              <a:rPr lang="nl-NL" sz="5400" dirty="0"/>
              <a:t>Al</a:t>
            </a:r>
            <a:r>
              <a:rPr lang="nl-NL" sz="5400" baseline="50000" dirty="0"/>
              <a:t>3+ </a:t>
            </a:r>
            <a:r>
              <a:rPr lang="nl-NL" sz="5400" dirty="0"/>
              <a:t>Br</a:t>
            </a:r>
            <a:r>
              <a:rPr lang="nl-NL" sz="5400" baseline="50000" dirty="0"/>
              <a:t>-</a:t>
            </a:r>
            <a:endParaRPr lang="nl-NL" sz="5400" baseline="30000" dirty="0"/>
          </a:p>
        </p:txBody>
      </p:sp>
    </p:spTree>
    <p:extLst>
      <p:ext uri="{BB962C8B-B14F-4D97-AF65-F5344CB8AC3E}">
        <p14:creationId xmlns:p14="http://schemas.microsoft.com/office/powerpoint/2010/main" val="260549538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kstvak 5">
            <a:extLst>
              <a:ext uri="{FF2B5EF4-FFF2-40B4-BE49-F238E27FC236}">
                <a16:creationId xmlns:a16="http://schemas.microsoft.com/office/drawing/2014/main" id="{2FEC259F-C68A-4E0D-AA55-1169C199E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80010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nl-NL" sz="6000" dirty="0">
                <a:solidFill>
                  <a:schemeClr val="bg1"/>
                </a:solidFill>
                <a:latin typeface="Calibri" panose="020F0502020204030204" pitchFamily="34" charset="0"/>
              </a:rPr>
              <a:t>Zouten</a:t>
            </a: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- </a:t>
            </a:r>
            <a:r>
              <a:rPr lang="en-US" altLang="nl-NL" sz="3600" dirty="0" err="1">
                <a:latin typeface="Calibri" panose="020F0502020204030204" pitchFamily="34" charset="0"/>
              </a:rPr>
              <a:t>bijv</a:t>
            </a:r>
            <a:r>
              <a:rPr lang="en-US" altLang="nl-NL" sz="3600" dirty="0">
                <a:latin typeface="Calibri" panose="020F0502020204030204" pitchFamily="34" charset="0"/>
              </a:rPr>
              <a:t>:   </a:t>
            </a:r>
            <a:r>
              <a:rPr lang="en-US" altLang="nl-NL" sz="3600" dirty="0">
                <a:solidFill>
                  <a:srgbClr val="FF0000"/>
                </a:solidFill>
                <a:latin typeface="Calibri" panose="020F0502020204030204" pitchFamily="34" charset="0"/>
              </a:rPr>
              <a:t>Na</a:t>
            </a:r>
            <a:r>
              <a:rPr lang="en-US" altLang="nl-NL" sz="3600" baseline="30000" dirty="0">
                <a:solidFill>
                  <a:srgbClr val="FF0000"/>
                </a:solidFill>
                <a:latin typeface="Calibri" panose="020F0502020204030204" pitchFamily="34" charset="0"/>
              </a:rPr>
              <a:t>+</a:t>
            </a:r>
            <a:r>
              <a:rPr lang="en-US" altLang="nl-NL" sz="3600" dirty="0">
                <a:solidFill>
                  <a:srgbClr val="FF0000"/>
                </a:solidFill>
                <a:latin typeface="Calibri" panose="020F0502020204030204" pitchFamily="34" charset="0"/>
              </a:rPr>
              <a:t>Cl</a:t>
            </a:r>
            <a:r>
              <a:rPr lang="en-US" altLang="nl-NL" sz="3600" baseline="30000" dirty="0">
                <a:solidFill>
                  <a:srgbClr val="FF0000"/>
                </a:solidFill>
                <a:latin typeface="Calibri" panose="020F0502020204030204" pitchFamily="34" charset="0"/>
              </a:rPr>
              <a:t>-</a:t>
            </a:r>
            <a:r>
              <a:rPr lang="en-US" altLang="nl-NL" sz="2400" dirty="0">
                <a:latin typeface="Calibri" panose="020F0502020204030204" pitchFamily="34" charset="0"/>
              </a:rPr>
              <a:t>(s)</a:t>
            </a: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</p:txBody>
      </p:sp>
      <p:pic>
        <p:nvPicPr>
          <p:cNvPr id="24578" name="Picture 4" descr="http://t1.gstatic.com/images?q=tbn:ANd9GcQBrztwEwS_w6tPick7uPoII_S-Pmt3WEf_9-KywwvFu2-eIXxj">
            <a:extLst>
              <a:ext uri="{FF2B5EF4-FFF2-40B4-BE49-F238E27FC236}">
                <a16:creationId xmlns:a16="http://schemas.microsoft.com/office/drawing/2014/main" id="{0B96FA7E-0A9F-4E2E-A26B-7236C5430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5" y="2286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408D40F8-F365-47D9-AB44-C3A9DFE3DC39}"/>
              </a:ext>
            </a:extLst>
          </p:cNvPr>
          <p:cNvSpPr txBox="1"/>
          <p:nvPr/>
        </p:nvSpPr>
        <p:spPr>
          <a:xfrm>
            <a:off x="541867" y="440267"/>
            <a:ext cx="1500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latin typeface="+mn-lt"/>
              </a:rPr>
              <a:t>Zouten</a:t>
            </a:r>
          </a:p>
        </p:txBody>
      </p:sp>
    </p:spTree>
    <p:extLst>
      <p:ext uri="{BB962C8B-B14F-4D97-AF65-F5344CB8AC3E}">
        <p14:creationId xmlns:p14="http://schemas.microsoft.com/office/powerpoint/2010/main" val="1551438885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77800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Aluminiumbromide</a:t>
            </a:r>
          </a:p>
          <a:p>
            <a:endParaRPr lang="nl-NL" sz="5400" dirty="0"/>
          </a:p>
          <a:p>
            <a:r>
              <a:rPr lang="nl-NL" sz="5400" dirty="0"/>
              <a:t>Al</a:t>
            </a:r>
            <a:r>
              <a:rPr lang="nl-NL" sz="5400" baseline="50000" dirty="0"/>
              <a:t>3+ </a:t>
            </a:r>
            <a:r>
              <a:rPr lang="nl-NL" sz="5400" dirty="0"/>
              <a:t>Br</a:t>
            </a:r>
            <a:r>
              <a:rPr lang="nl-NL" sz="5400" baseline="50000" dirty="0"/>
              <a:t>-</a:t>
            </a:r>
            <a:r>
              <a:rPr lang="nl-NL" sz="5400" baseline="-25000" dirty="0">
                <a:solidFill>
                  <a:srgbClr val="FF0000"/>
                </a:solidFill>
              </a:rPr>
              <a:t>3</a:t>
            </a:r>
            <a:endParaRPr lang="nl-NL" sz="5400" baseline="30000" dirty="0"/>
          </a:p>
        </p:txBody>
      </p:sp>
    </p:spTree>
    <p:extLst>
      <p:ext uri="{BB962C8B-B14F-4D97-AF65-F5344CB8AC3E}">
        <p14:creationId xmlns:p14="http://schemas.microsoft.com/office/powerpoint/2010/main" val="2655617410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778009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Aluminiumbromide</a:t>
            </a:r>
          </a:p>
          <a:p>
            <a:endParaRPr lang="nl-NL" sz="5400" dirty="0"/>
          </a:p>
          <a:p>
            <a:r>
              <a:rPr lang="nl-NL" sz="5400" dirty="0">
                <a:solidFill>
                  <a:srgbClr val="FF0000"/>
                </a:solidFill>
              </a:rPr>
              <a:t>Al</a:t>
            </a:r>
            <a:r>
              <a:rPr lang="nl-NL" sz="5400" baseline="50000" dirty="0">
                <a:solidFill>
                  <a:srgbClr val="FF0000"/>
                </a:solidFill>
              </a:rPr>
              <a:t>3+ </a:t>
            </a:r>
            <a:r>
              <a:rPr lang="nl-NL" sz="5400" dirty="0">
                <a:solidFill>
                  <a:srgbClr val="FF0000"/>
                </a:solidFill>
              </a:rPr>
              <a:t>Br</a:t>
            </a:r>
            <a:r>
              <a:rPr lang="nl-NL" sz="5400" baseline="50000" dirty="0">
                <a:solidFill>
                  <a:srgbClr val="FF0000"/>
                </a:solidFill>
              </a:rPr>
              <a:t>-</a:t>
            </a:r>
            <a:r>
              <a:rPr lang="nl-NL" sz="5400" baseline="-25000" dirty="0">
                <a:solidFill>
                  <a:srgbClr val="FF0000"/>
                </a:solidFill>
              </a:rPr>
              <a:t>3  </a:t>
            </a:r>
            <a:r>
              <a:rPr lang="nl-NL" sz="5400" baseline="-25000" dirty="0"/>
              <a:t>        </a:t>
            </a:r>
            <a:r>
              <a:rPr lang="nl-NL" sz="4000" dirty="0"/>
              <a:t>of</a:t>
            </a:r>
            <a:r>
              <a:rPr lang="nl-NL" sz="5400" dirty="0"/>
              <a:t>       </a:t>
            </a:r>
            <a:r>
              <a:rPr lang="nl-NL" sz="5400" dirty="0">
                <a:solidFill>
                  <a:srgbClr val="FF0000"/>
                </a:solidFill>
              </a:rPr>
              <a:t>AlBr</a:t>
            </a:r>
            <a:r>
              <a:rPr lang="nl-NL" sz="5400" baseline="-25000" dirty="0">
                <a:solidFill>
                  <a:srgbClr val="FF0000"/>
                </a:solidFill>
              </a:rPr>
              <a:t>3</a:t>
            </a:r>
          </a:p>
          <a:p>
            <a:endParaRPr lang="nl-NL" sz="5400" baseline="-25000" dirty="0"/>
          </a:p>
          <a:p>
            <a:endParaRPr lang="nl-NL" sz="5400" baseline="-25000" dirty="0">
              <a:solidFill>
                <a:srgbClr val="FF0000"/>
              </a:solidFill>
            </a:endParaRPr>
          </a:p>
          <a:p>
            <a:r>
              <a:rPr lang="nl-NL" sz="5400" baseline="-25000" dirty="0">
                <a:solidFill>
                  <a:srgbClr val="FF0000"/>
                </a:solidFill>
              </a:rPr>
              <a:t>verhoudingsformule</a:t>
            </a:r>
            <a:endParaRPr lang="nl-NL" sz="5400" baseline="30000" dirty="0">
              <a:solidFill>
                <a:srgbClr val="FF0000"/>
              </a:solidFill>
            </a:endParaRPr>
          </a:p>
          <a:p>
            <a:r>
              <a:rPr lang="nl-NL" sz="5400" dirty="0"/>
              <a:t>      </a:t>
            </a:r>
            <a:endParaRPr lang="nl-NL" sz="5400" baseline="30000" dirty="0"/>
          </a:p>
        </p:txBody>
      </p:sp>
    </p:spTree>
    <p:extLst>
      <p:ext uri="{BB962C8B-B14F-4D97-AF65-F5344CB8AC3E}">
        <p14:creationId xmlns:p14="http://schemas.microsoft.com/office/powerpoint/2010/main" val="2564361400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7" y="1530158"/>
            <a:ext cx="72998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Aluminiumsulfide</a:t>
            </a:r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505834808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7" y="1530158"/>
            <a:ext cx="72998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Aluminiumsulfide</a:t>
            </a:r>
          </a:p>
          <a:p>
            <a:endParaRPr lang="nl-NL" sz="5400" dirty="0"/>
          </a:p>
          <a:p>
            <a:r>
              <a:rPr lang="nl-NL" sz="5400" dirty="0"/>
              <a:t>Al</a:t>
            </a:r>
            <a:r>
              <a:rPr lang="nl-NL" sz="5400" baseline="50000" dirty="0"/>
              <a:t>3+</a:t>
            </a:r>
            <a:r>
              <a:rPr lang="nl-NL" sz="5400" baseline="-25000" dirty="0">
                <a:solidFill>
                  <a:schemeClr val="bg1"/>
                </a:solidFill>
              </a:rPr>
              <a:t>2</a:t>
            </a:r>
            <a:r>
              <a:rPr lang="nl-NL" sz="5400" baseline="50000" dirty="0"/>
              <a:t> </a:t>
            </a:r>
            <a:r>
              <a:rPr lang="nl-NL" sz="5400" dirty="0"/>
              <a:t>S</a:t>
            </a:r>
            <a:r>
              <a:rPr lang="nl-NL" sz="5400" baseline="50000" dirty="0"/>
              <a:t>2-</a:t>
            </a:r>
            <a:r>
              <a:rPr lang="nl-NL" sz="5400" baseline="-25000" dirty="0">
                <a:solidFill>
                  <a:schemeClr val="bg1"/>
                </a:solidFill>
              </a:rPr>
              <a:t>3</a:t>
            </a:r>
            <a:endParaRPr lang="nl-NL" sz="5400" baseline="-25000" dirty="0"/>
          </a:p>
        </p:txBody>
      </p:sp>
    </p:spTree>
    <p:extLst>
      <p:ext uri="{BB962C8B-B14F-4D97-AF65-F5344CB8AC3E}">
        <p14:creationId xmlns:p14="http://schemas.microsoft.com/office/powerpoint/2010/main" val="3106807167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7" y="1530158"/>
            <a:ext cx="72998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Aluminiumsulfide</a:t>
            </a:r>
          </a:p>
          <a:p>
            <a:endParaRPr lang="nl-NL" sz="5400" dirty="0"/>
          </a:p>
          <a:p>
            <a:r>
              <a:rPr lang="nl-NL" sz="5400" dirty="0"/>
              <a:t>Al</a:t>
            </a:r>
            <a:r>
              <a:rPr lang="nl-NL" sz="5400" baseline="50000" dirty="0"/>
              <a:t>3+</a:t>
            </a:r>
            <a:r>
              <a:rPr lang="nl-NL" sz="5400" baseline="-25000" dirty="0">
                <a:solidFill>
                  <a:srgbClr val="FF0000"/>
                </a:solidFill>
              </a:rPr>
              <a:t>2</a:t>
            </a:r>
            <a:r>
              <a:rPr lang="nl-NL" sz="5400" baseline="50000" dirty="0"/>
              <a:t> </a:t>
            </a:r>
            <a:r>
              <a:rPr lang="nl-NL" sz="5400" dirty="0"/>
              <a:t>S</a:t>
            </a:r>
            <a:r>
              <a:rPr lang="nl-NL" sz="5400" baseline="50000" dirty="0"/>
              <a:t>2-</a:t>
            </a:r>
            <a:r>
              <a:rPr lang="nl-NL" sz="5400" baseline="-25000" dirty="0">
                <a:solidFill>
                  <a:srgbClr val="FF0000"/>
                </a:solidFill>
              </a:rPr>
              <a:t>3</a:t>
            </a:r>
            <a:endParaRPr lang="nl-NL" sz="5400" baseline="-25000" dirty="0"/>
          </a:p>
        </p:txBody>
      </p:sp>
    </p:spTree>
    <p:extLst>
      <p:ext uri="{BB962C8B-B14F-4D97-AF65-F5344CB8AC3E}">
        <p14:creationId xmlns:p14="http://schemas.microsoft.com/office/powerpoint/2010/main" val="2123989601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7" y="1530158"/>
            <a:ext cx="72998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Aluminiumsulfide</a:t>
            </a:r>
          </a:p>
          <a:p>
            <a:endParaRPr lang="nl-NL" sz="5400" dirty="0"/>
          </a:p>
          <a:p>
            <a:r>
              <a:rPr lang="nl-NL" sz="5400" dirty="0">
                <a:solidFill>
                  <a:srgbClr val="FF0000"/>
                </a:solidFill>
              </a:rPr>
              <a:t>Al</a:t>
            </a:r>
            <a:r>
              <a:rPr lang="nl-NL" sz="5400" baseline="50000" dirty="0">
                <a:solidFill>
                  <a:srgbClr val="FF0000"/>
                </a:solidFill>
              </a:rPr>
              <a:t>3+</a:t>
            </a:r>
            <a:r>
              <a:rPr lang="nl-NL" sz="5400" baseline="-25000" dirty="0">
                <a:solidFill>
                  <a:srgbClr val="FF0000"/>
                </a:solidFill>
              </a:rPr>
              <a:t>2</a:t>
            </a:r>
            <a:r>
              <a:rPr lang="nl-NL" sz="5400" baseline="50000" dirty="0">
                <a:solidFill>
                  <a:srgbClr val="FF0000"/>
                </a:solidFill>
              </a:rPr>
              <a:t> </a:t>
            </a:r>
            <a:r>
              <a:rPr lang="nl-NL" sz="5400" dirty="0">
                <a:solidFill>
                  <a:srgbClr val="FF0000"/>
                </a:solidFill>
              </a:rPr>
              <a:t>S</a:t>
            </a:r>
            <a:r>
              <a:rPr lang="nl-NL" sz="5400" baseline="50000" dirty="0">
                <a:solidFill>
                  <a:srgbClr val="FF0000"/>
                </a:solidFill>
              </a:rPr>
              <a:t>2-</a:t>
            </a:r>
            <a:r>
              <a:rPr lang="nl-NL" sz="5400" baseline="-25000" dirty="0">
                <a:solidFill>
                  <a:srgbClr val="FF0000"/>
                </a:solidFill>
              </a:rPr>
              <a:t>3         </a:t>
            </a:r>
            <a:r>
              <a:rPr lang="nl-NL" sz="4000" dirty="0"/>
              <a:t>of</a:t>
            </a:r>
            <a:r>
              <a:rPr lang="nl-NL" sz="5400" dirty="0"/>
              <a:t>       </a:t>
            </a:r>
            <a:r>
              <a:rPr lang="nl-NL" sz="5400" dirty="0">
                <a:solidFill>
                  <a:srgbClr val="FF0000"/>
                </a:solidFill>
              </a:rPr>
              <a:t>Al</a:t>
            </a:r>
            <a:r>
              <a:rPr lang="nl-NL" sz="5400" baseline="-25000" dirty="0">
                <a:solidFill>
                  <a:srgbClr val="FF0000"/>
                </a:solidFill>
              </a:rPr>
              <a:t>2</a:t>
            </a:r>
            <a:r>
              <a:rPr lang="nl-NL" sz="5400" dirty="0">
                <a:solidFill>
                  <a:srgbClr val="FF0000"/>
                </a:solidFill>
              </a:rPr>
              <a:t>S</a:t>
            </a:r>
            <a:r>
              <a:rPr lang="nl-NL" sz="5400" baseline="-250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81785141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Aluminiumsulfaat</a:t>
            </a:r>
          </a:p>
          <a:p>
            <a:endParaRPr lang="nl-NL" sz="5400" dirty="0"/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1723249532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Aluminiumsulfaat</a:t>
            </a:r>
          </a:p>
          <a:p>
            <a:endParaRPr lang="nl-NL" sz="5400" dirty="0"/>
          </a:p>
          <a:p>
            <a:r>
              <a:rPr lang="nl-NL" sz="5400" dirty="0"/>
              <a:t>Al</a:t>
            </a:r>
            <a:r>
              <a:rPr lang="nl-NL" sz="5400" baseline="50000" dirty="0"/>
              <a:t>3+</a:t>
            </a:r>
            <a:r>
              <a:rPr lang="nl-NL" sz="5400" baseline="-25000" dirty="0">
                <a:solidFill>
                  <a:schemeClr val="bg1"/>
                </a:solidFill>
              </a:rPr>
              <a:t>2</a:t>
            </a:r>
            <a:r>
              <a:rPr lang="nl-NL" sz="5400" baseline="50000" dirty="0">
                <a:solidFill>
                  <a:schemeClr val="bg1"/>
                </a:solidFill>
              </a:rPr>
              <a:t> </a:t>
            </a:r>
            <a:r>
              <a:rPr lang="nl-NL" sz="5400" dirty="0">
                <a:solidFill>
                  <a:schemeClr val="bg1"/>
                </a:solidFill>
              </a:rPr>
              <a:t>(</a:t>
            </a:r>
            <a:r>
              <a:rPr lang="nl-NL" sz="5400" dirty="0"/>
              <a:t>SO</a:t>
            </a:r>
            <a:r>
              <a:rPr lang="nl-NL" sz="5400" baseline="-25000" dirty="0"/>
              <a:t>4</a:t>
            </a:r>
            <a:r>
              <a:rPr lang="nl-NL" sz="5400" baseline="50000" dirty="0"/>
              <a:t>2-</a:t>
            </a:r>
            <a:endParaRPr lang="nl-NL" sz="5400" baseline="-25000" dirty="0"/>
          </a:p>
        </p:txBody>
      </p:sp>
    </p:spTree>
    <p:extLst>
      <p:ext uri="{BB962C8B-B14F-4D97-AF65-F5344CB8AC3E}">
        <p14:creationId xmlns:p14="http://schemas.microsoft.com/office/powerpoint/2010/main" val="3867285115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Aluminiumsulfaat</a:t>
            </a:r>
          </a:p>
          <a:p>
            <a:endParaRPr lang="nl-NL" sz="5400" dirty="0"/>
          </a:p>
          <a:p>
            <a:r>
              <a:rPr lang="nl-NL" sz="5400" dirty="0"/>
              <a:t>Al</a:t>
            </a:r>
            <a:r>
              <a:rPr lang="nl-NL" sz="5400" baseline="50000" dirty="0"/>
              <a:t>3+</a:t>
            </a:r>
            <a:r>
              <a:rPr lang="nl-NL" sz="5400" baseline="-25000" dirty="0">
                <a:solidFill>
                  <a:schemeClr val="bg1"/>
                </a:solidFill>
              </a:rPr>
              <a:t>2</a:t>
            </a:r>
            <a:r>
              <a:rPr lang="nl-NL" sz="5400" baseline="50000" dirty="0"/>
              <a:t> </a:t>
            </a:r>
            <a:r>
              <a:rPr lang="nl-NL" sz="5400" dirty="0">
                <a:solidFill>
                  <a:srgbClr val="FF0000"/>
                </a:solidFill>
              </a:rPr>
              <a:t>(</a:t>
            </a:r>
            <a:r>
              <a:rPr lang="nl-NL" sz="5400" dirty="0"/>
              <a:t>SO</a:t>
            </a:r>
            <a:r>
              <a:rPr lang="nl-NL" sz="5400" baseline="-25000" dirty="0"/>
              <a:t>4</a:t>
            </a:r>
            <a:r>
              <a:rPr lang="nl-NL" sz="5400" baseline="50000" dirty="0"/>
              <a:t>2-</a:t>
            </a:r>
            <a:r>
              <a:rPr lang="nl-NL" sz="5400" dirty="0">
                <a:solidFill>
                  <a:srgbClr val="FF0000"/>
                </a:solidFill>
              </a:rPr>
              <a:t>)</a:t>
            </a:r>
            <a:endParaRPr lang="nl-NL" sz="54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603504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Aluminiumsulfaat</a:t>
            </a:r>
          </a:p>
          <a:p>
            <a:endParaRPr lang="nl-NL" sz="5400" dirty="0"/>
          </a:p>
          <a:p>
            <a:r>
              <a:rPr lang="nl-NL" sz="5400" dirty="0"/>
              <a:t>Al</a:t>
            </a:r>
            <a:r>
              <a:rPr lang="nl-NL" sz="5400" baseline="50000" dirty="0"/>
              <a:t>3+</a:t>
            </a:r>
            <a:r>
              <a:rPr lang="nl-NL" sz="5400" baseline="-25000" dirty="0">
                <a:solidFill>
                  <a:srgbClr val="FF0000"/>
                </a:solidFill>
              </a:rPr>
              <a:t>2</a:t>
            </a:r>
            <a:r>
              <a:rPr lang="nl-NL" sz="5400" baseline="50000" dirty="0"/>
              <a:t> </a:t>
            </a:r>
            <a:r>
              <a:rPr lang="nl-NL" sz="5400" dirty="0"/>
              <a:t>(SO</a:t>
            </a:r>
            <a:r>
              <a:rPr lang="nl-NL" sz="5400" baseline="-25000" dirty="0"/>
              <a:t>4</a:t>
            </a:r>
            <a:r>
              <a:rPr lang="nl-NL" sz="5400" baseline="50000" dirty="0"/>
              <a:t>2-</a:t>
            </a:r>
            <a:r>
              <a:rPr lang="nl-NL" sz="5400" dirty="0"/>
              <a:t>)</a:t>
            </a:r>
            <a:r>
              <a:rPr lang="nl-NL" sz="5400" baseline="-25000" dirty="0">
                <a:solidFill>
                  <a:srgbClr val="FF0000"/>
                </a:solidFill>
              </a:rPr>
              <a:t>3</a:t>
            </a:r>
            <a:endParaRPr lang="nl-NL" sz="5400" baseline="-25000" dirty="0"/>
          </a:p>
        </p:txBody>
      </p:sp>
    </p:spTree>
    <p:extLst>
      <p:ext uri="{BB962C8B-B14F-4D97-AF65-F5344CB8AC3E}">
        <p14:creationId xmlns:p14="http://schemas.microsoft.com/office/powerpoint/2010/main" val="314197211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kstvak 5">
            <a:extLst>
              <a:ext uri="{FF2B5EF4-FFF2-40B4-BE49-F238E27FC236}">
                <a16:creationId xmlns:a16="http://schemas.microsoft.com/office/drawing/2014/main" id="{2FEC259F-C68A-4E0D-AA55-1169C199E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8001000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nl-NL" sz="6000" dirty="0">
                <a:solidFill>
                  <a:schemeClr val="bg1"/>
                </a:solidFill>
                <a:latin typeface="Calibri" panose="020F0502020204030204" pitchFamily="34" charset="0"/>
              </a:rPr>
              <a:t>Zouten</a:t>
            </a: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- </a:t>
            </a:r>
            <a:r>
              <a:rPr lang="en-US" altLang="nl-NL" sz="3600" dirty="0" err="1">
                <a:latin typeface="Calibri" panose="020F0502020204030204" pitchFamily="34" charset="0"/>
              </a:rPr>
              <a:t>bijv</a:t>
            </a:r>
            <a:r>
              <a:rPr lang="en-US" altLang="nl-NL" sz="3600" dirty="0">
                <a:latin typeface="Calibri" panose="020F0502020204030204" pitchFamily="34" charset="0"/>
              </a:rPr>
              <a:t>:   Na</a:t>
            </a:r>
            <a:r>
              <a:rPr lang="en-US" altLang="nl-NL" sz="3600" baseline="30000" dirty="0">
                <a:latin typeface="Calibri" panose="020F0502020204030204" pitchFamily="34" charset="0"/>
              </a:rPr>
              <a:t>+</a:t>
            </a:r>
            <a:r>
              <a:rPr lang="en-US" altLang="nl-NL" sz="3600" dirty="0">
                <a:latin typeface="Calibri" panose="020F0502020204030204" pitchFamily="34" charset="0"/>
              </a:rPr>
              <a:t>Cl</a:t>
            </a:r>
            <a:r>
              <a:rPr lang="en-US" altLang="nl-NL" sz="3600" baseline="30000" dirty="0">
                <a:latin typeface="Calibri" panose="020F0502020204030204" pitchFamily="34" charset="0"/>
              </a:rPr>
              <a:t>-</a:t>
            </a:r>
            <a:r>
              <a:rPr lang="en-US" altLang="nl-NL" sz="2400" dirty="0">
                <a:latin typeface="Calibri" panose="020F0502020204030204" pitchFamily="34" charset="0"/>
              </a:rPr>
              <a:t>(s)</a:t>
            </a: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- </a:t>
            </a:r>
            <a:r>
              <a:rPr lang="en-US" altLang="nl-NL" sz="3600" dirty="0" err="1">
                <a:solidFill>
                  <a:srgbClr val="FF0000"/>
                </a:solidFill>
                <a:latin typeface="Calibri" panose="020F0502020204030204" pitchFamily="34" charset="0"/>
              </a:rPr>
              <a:t>metaalionen</a:t>
            </a:r>
            <a:r>
              <a:rPr lang="en-US" altLang="nl-NL" sz="3600" dirty="0">
                <a:solidFill>
                  <a:srgbClr val="FF0000"/>
                </a:solidFill>
                <a:latin typeface="Calibri" panose="020F0502020204030204" pitchFamily="34" charset="0"/>
              </a:rPr>
              <a:t> en </a:t>
            </a:r>
          </a:p>
          <a:p>
            <a:pPr eaLnBrk="1" hangingPunct="1"/>
            <a:r>
              <a:rPr lang="en-US" altLang="nl-NL" sz="3600" dirty="0">
                <a:solidFill>
                  <a:srgbClr val="FF0000"/>
                </a:solidFill>
                <a:latin typeface="Calibri" panose="020F0502020204030204" pitchFamily="34" charset="0"/>
              </a:rPr>
              <a:t>            niet-</a:t>
            </a:r>
            <a:r>
              <a:rPr lang="en-US" altLang="nl-NL" sz="3600" dirty="0" err="1">
                <a:solidFill>
                  <a:srgbClr val="FF0000"/>
                </a:solidFill>
                <a:latin typeface="Calibri" panose="020F0502020204030204" pitchFamily="34" charset="0"/>
              </a:rPr>
              <a:t>metaalionen</a:t>
            </a:r>
            <a:endParaRPr lang="en-US" altLang="nl-NL" sz="3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2000" dirty="0">
                <a:latin typeface="Calibri" panose="020F0502020204030204" pitchFamily="34" charset="0"/>
              </a:rPr>
              <a:t>    </a:t>
            </a: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</p:txBody>
      </p:sp>
      <p:pic>
        <p:nvPicPr>
          <p:cNvPr id="24578" name="Picture 4" descr="http://t1.gstatic.com/images?q=tbn:ANd9GcQBrztwEwS_w6tPick7uPoII_S-Pmt3WEf_9-KywwvFu2-eIXxj">
            <a:extLst>
              <a:ext uri="{FF2B5EF4-FFF2-40B4-BE49-F238E27FC236}">
                <a16:creationId xmlns:a16="http://schemas.microsoft.com/office/drawing/2014/main" id="{0B96FA7E-0A9F-4E2E-A26B-7236C5430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5" y="2286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408D40F8-F365-47D9-AB44-C3A9DFE3DC39}"/>
              </a:ext>
            </a:extLst>
          </p:cNvPr>
          <p:cNvSpPr txBox="1"/>
          <p:nvPr/>
        </p:nvSpPr>
        <p:spPr>
          <a:xfrm>
            <a:off x="541867" y="440267"/>
            <a:ext cx="1500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latin typeface="+mn-lt"/>
              </a:rPr>
              <a:t>Zouten</a:t>
            </a:r>
          </a:p>
        </p:txBody>
      </p:sp>
    </p:spTree>
    <p:extLst>
      <p:ext uri="{BB962C8B-B14F-4D97-AF65-F5344CB8AC3E}">
        <p14:creationId xmlns:p14="http://schemas.microsoft.com/office/powerpoint/2010/main" val="120423893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Aluminiumsulfaat</a:t>
            </a:r>
          </a:p>
          <a:p>
            <a:endParaRPr lang="nl-NL" sz="5400" dirty="0"/>
          </a:p>
          <a:p>
            <a:r>
              <a:rPr lang="nl-NL" sz="5400" dirty="0">
                <a:solidFill>
                  <a:srgbClr val="FF0000"/>
                </a:solidFill>
              </a:rPr>
              <a:t>Al</a:t>
            </a:r>
            <a:r>
              <a:rPr lang="nl-NL" sz="5400" baseline="50000" dirty="0">
                <a:solidFill>
                  <a:srgbClr val="FF0000"/>
                </a:solidFill>
              </a:rPr>
              <a:t>3+</a:t>
            </a:r>
            <a:r>
              <a:rPr lang="nl-NL" sz="5400" baseline="-25000" dirty="0">
                <a:solidFill>
                  <a:srgbClr val="FF0000"/>
                </a:solidFill>
              </a:rPr>
              <a:t>2</a:t>
            </a:r>
            <a:r>
              <a:rPr lang="nl-NL" sz="5400" baseline="50000" dirty="0">
                <a:solidFill>
                  <a:srgbClr val="FF0000"/>
                </a:solidFill>
              </a:rPr>
              <a:t> </a:t>
            </a:r>
            <a:r>
              <a:rPr lang="nl-NL" sz="5400" dirty="0">
                <a:solidFill>
                  <a:srgbClr val="FF0000"/>
                </a:solidFill>
              </a:rPr>
              <a:t>(SO</a:t>
            </a:r>
            <a:r>
              <a:rPr lang="nl-NL" sz="5400" baseline="-25000" dirty="0">
                <a:solidFill>
                  <a:srgbClr val="FF0000"/>
                </a:solidFill>
              </a:rPr>
              <a:t>4</a:t>
            </a:r>
            <a:r>
              <a:rPr lang="nl-NL" sz="5400" baseline="50000" dirty="0">
                <a:solidFill>
                  <a:srgbClr val="FF0000"/>
                </a:solidFill>
              </a:rPr>
              <a:t>2-</a:t>
            </a:r>
            <a:r>
              <a:rPr lang="nl-NL" sz="5400" dirty="0">
                <a:solidFill>
                  <a:srgbClr val="FF0000"/>
                </a:solidFill>
              </a:rPr>
              <a:t>)</a:t>
            </a:r>
            <a:r>
              <a:rPr lang="nl-NL" sz="5400" baseline="-25000" dirty="0">
                <a:solidFill>
                  <a:srgbClr val="FF0000"/>
                </a:solidFill>
              </a:rPr>
              <a:t>3      </a:t>
            </a:r>
            <a:r>
              <a:rPr lang="nl-NL" sz="4000" dirty="0"/>
              <a:t>of</a:t>
            </a:r>
            <a:r>
              <a:rPr lang="nl-NL" sz="5400" dirty="0"/>
              <a:t>     </a:t>
            </a:r>
            <a:r>
              <a:rPr lang="nl-NL" sz="5400" dirty="0">
                <a:solidFill>
                  <a:srgbClr val="FF0000"/>
                </a:solidFill>
              </a:rPr>
              <a:t>Al</a:t>
            </a:r>
            <a:r>
              <a:rPr lang="nl-NL" sz="5400" baseline="-25000" dirty="0">
                <a:solidFill>
                  <a:srgbClr val="FF0000"/>
                </a:solidFill>
              </a:rPr>
              <a:t>2</a:t>
            </a:r>
            <a:r>
              <a:rPr lang="nl-NL" sz="5400" dirty="0">
                <a:solidFill>
                  <a:srgbClr val="FF0000"/>
                </a:solidFill>
              </a:rPr>
              <a:t>(SO</a:t>
            </a:r>
            <a:r>
              <a:rPr lang="nl-NL" sz="5400" baseline="-25000" dirty="0">
                <a:solidFill>
                  <a:srgbClr val="FF0000"/>
                </a:solidFill>
              </a:rPr>
              <a:t>4</a:t>
            </a:r>
            <a:r>
              <a:rPr lang="nl-NL" sz="5400" dirty="0">
                <a:solidFill>
                  <a:srgbClr val="FF0000"/>
                </a:solidFill>
              </a:rPr>
              <a:t>)</a:t>
            </a:r>
            <a:r>
              <a:rPr lang="nl-NL" sz="5400" baseline="-250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78907235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rgbClr val="FF0000"/>
                </a:solidFill>
              </a:rPr>
              <a:t>Mangaan(IV)sulfaat</a:t>
            </a:r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2737569857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Mangaan(IV)sulfaat</a:t>
            </a:r>
          </a:p>
          <a:p>
            <a:endParaRPr lang="nl-NL" sz="5400" dirty="0"/>
          </a:p>
          <a:p>
            <a:r>
              <a:rPr lang="nl-NL" sz="5400" dirty="0"/>
              <a:t>Mn</a:t>
            </a:r>
            <a:r>
              <a:rPr lang="nl-NL" sz="5400" baseline="50000" dirty="0">
                <a:solidFill>
                  <a:srgbClr val="FF0000"/>
                </a:solidFill>
              </a:rPr>
              <a:t>4+</a:t>
            </a:r>
            <a:r>
              <a:rPr lang="nl-NL" sz="5400" baseline="-25000" dirty="0">
                <a:solidFill>
                  <a:schemeClr val="bg1"/>
                </a:solidFill>
              </a:rPr>
              <a:t>2</a:t>
            </a:r>
            <a:r>
              <a:rPr lang="nl-NL" sz="5400" baseline="50000" dirty="0">
                <a:solidFill>
                  <a:schemeClr val="bg1"/>
                </a:solidFill>
              </a:rPr>
              <a:t> </a:t>
            </a:r>
            <a:r>
              <a:rPr lang="nl-NL" sz="5400" dirty="0">
                <a:solidFill>
                  <a:schemeClr val="bg1"/>
                </a:solidFill>
              </a:rPr>
              <a:t>(</a:t>
            </a:r>
            <a:r>
              <a:rPr lang="nl-NL" sz="5400" dirty="0"/>
              <a:t>SO</a:t>
            </a:r>
            <a:r>
              <a:rPr lang="nl-NL" sz="5400" baseline="-25000" dirty="0"/>
              <a:t>4</a:t>
            </a:r>
            <a:r>
              <a:rPr lang="nl-NL" sz="5400" baseline="50000" dirty="0"/>
              <a:t>2-</a:t>
            </a:r>
            <a:r>
              <a:rPr lang="nl-NL" sz="5400" dirty="0">
                <a:solidFill>
                  <a:schemeClr val="bg1"/>
                </a:solidFill>
              </a:rPr>
              <a:t>)</a:t>
            </a:r>
            <a:r>
              <a:rPr lang="nl-NL" sz="5400" baseline="-25000" dirty="0">
                <a:solidFill>
                  <a:schemeClr val="bg1"/>
                </a:solidFill>
              </a:rPr>
              <a:t>4</a:t>
            </a:r>
            <a:endParaRPr lang="nl-NL" sz="5400" baseline="-25000" dirty="0"/>
          </a:p>
        </p:txBody>
      </p:sp>
    </p:spTree>
    <p:extLst>
      <p:ext uri="{BB962C8B-B14F-4D97-AF65-F5344CB8AC3E}">
        <p14:creationId xmlns:p14="http://schemas.microsoft.com/office/powerpoint/2010/main" val="1009653651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Mangaan(IV)sulfaat</a:t>
            </a:r>
          </a:p>
          <a:p>
            <a:endParaRPr lang="nl-NL" sz="5400" dirty="0"/>
          </a:p>
          <a:p>
            <a:r>
              <a:rPr lang="nl-NL" sz="5400" dirty="0"/>
              <a:t>Mn</a:t>
            </a:r>
            <a:r>
              <a:rPr lang="nl-NL" sz="5400" baseline="50000" dirty="0"/>
              <a:t>4+</a:t>
            </a:r>
            <a:r>
              <a:rPr lang="nl-NL" sz="5400" baseline="-25000" dirty="0">
                <a:solidFill>
                  <a:srgbClr val="FF0000"/>
                </a:solidFill>
              </a:rPr>
              <a:t>2</a:t>
            </a:r>
            <a:r>
              <a:rPr lang="nl-NL" sz="5400" baseline="50000" dirty="0"/>
              <a:t> </a:t>
            </a:r>
            <a:r>
              <a:rPr lang="nl-NL" sz="5400" dirty="0"/>
              <a:t>(SO</a:t>
            </a:r>
            <a:r>
              <a:rPr lang="nl-NL" sz="5400" baseline="-25000" dirty="0"/>
              <a:t>4</a:t>
            </a:r>
            <a:r>
              <a:rPr lang="nl-NL" sz="5400" baseline="50000" dirty="0"/>
              <a:t>2-</a:t>
            </a:r>
            <a:r>
              <a:rPr lang="nl-NL" sz="5400" dirty="0"/>
              <a:t>)</a:t>
            </a:r>
            <a:r>
              <a:rPr lang="nl-NL" sz="5400" baseline="-25000" dirty="0">
                <a:solidFill>
                  <a:srgbClr val="FF0000"/>
                </a:solidFill>
              </a:rPr>
              <a:t>4</a:t>
            </a:r>
            <a:endParaRPr lang="nl-NL" sz="5400" baseline="-25000" dirty="0"/>
          </a:p>
        </p:txBody>
      </p:sp>
    </p:spTree>
    <p:extLst>
      <p:ext uri="{BB962C8B-B14F-4D97-AF65-F5344CB8AC3E}">
        <p14:creationId xmlns:p14="http://schemas.microsoft.com/office/powerpoint/2010/main" val="691311036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Mangaan(IV)sulfaat</a:t>
            </a:r>
          </a:p>
          <a:p>
            <a:endParaRPr lang="nl-NL" sz="5400" dirty="0"/>
          </a:p>
          <a:p>
            <a:r>
              <a:rPr lang="nl-NL" sz="5400" dirty="0"/>
              <a:t>Mn</a:t>
            </a:r>
            <a:r>
              <a:rPr lang="nl-NL" sz="5400" baseline="50000" dirty="0"/>
              <a:t>4+</a:t>
            </a:r>
            <a:r>
              <a:rPr lang="nl-NL" sz="5400" baseline="-25000" dirty="0">
                <a:solidFill>
                  <a:srgbClr val="FF0000"/>
                </a:solidFill>
              </a:rPr>
              <a:t>1</a:t>
            </a:r>
            <a:r>
              <a:rPr lang="nl-NL" sz="5400" baseline="50000" dirty="0"/>
              <a:t> </a:t>
            </a:r>
            <a:r>
              <a:rPr lang="nl-NL" sz="5400" dirty="0"/>
              <a:t>(SO</a:t>
            </a:r>
            <a:r>
              <a:rPr lang="nl-NL" sz="5400" baseline="-25000" dirty="0"/>
              <a:t>4</a:t>
            </a:r>
            <a:r>
              <a:rPr lang="nl-NL" sz="5400" baseline="50000" dirty="0"/>
              <a:t>2-</a:t>
            </a:r>
            <a:r>
              <a:rPr lang="nl-NL" sz="5400" dirty="0"/>
              <a:t>)</a:t>
            </a:r>
            <a:r>
              <a:rPr lang="nl-NL" sz="5400" baseline="-25000" dirty="0">
                <a:solidFill>
                  <a:srgbClr val="FF0000"/>
                </a:solidFill>
              </a:rPr>
              <a:t>2</a:t>
            </a:r>
            <a:endParaRPr lang="nl-NL" sz="5400" baseline="-25000" dirty="0"/>
          </a:p>
        </p:txBody>
      </p:sp>
    </p:spTree>
    <p:extLst>
      <p:ext uri="{BB962C8B-B14F-4D97-AF65-F5344CB8AC3E}">
        <p14:creationId xmlns:p14="http://schemas.microsoft.com/office/powerpoint/2010/main" val="2442541971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Mangaan(IV)sulfaat</a:t>
            </a:r>
          </a:p>
          <a:p>
            <a:endParaRPr lang="nl-NL" sz="5400" dirty="0"/>
          </a:p>
          <a:p>
            <a:r>
              <a:rPr lang="nl-NL" sz="5400" dirty="0">
                <a:solidFill>
                  <a:srgbClr val="FF0000"/>
                </a:solidFill>
              </a:rPr>
              <a:t>Mn</a:t>
            </a:r>
            <a:r>
              <a:rPr lang="nl-NL" sz="5400" baseline="50000" dirty="0">
                <a:solidFill>
                  <a:srgbClr val="FF0000"/>
                </a:solidFill>
              </a:rPr>
              <a:t>4+</a:t>
            </a:r>
            <a:r>
              <a:rPr lang="nl-NL" sz="5400" baseline="-25000" dirty="0">
                <a:solidFill>
                  <a:schemeClr val="bg1"/>
                </a:solidFill>
              </a:rPr>
              <a:t>2</a:t>
            </a:r>
            <a:r>
              <a:rPr lang="nl-NL" sz="5400" baseline="50000" dirty="0">
                <a:solidFill>
                  <a:srgbClr val="FF0000"/>
                </a:solidFill>
              </a:rPr>
              <a:t> </a:t>
            </a:r>
            <a:r>
              <a:rPr lang="nl-NL" sz="5400" dirty="0">
                <a:solidFill>
                  <a:srgbClr val="FF0000"/>
                </a:solidFill>
              </a:rPr>
              <a:t>(SO</a:t>
            </a:r>
            <a:r>
              <a:rPr lang="nl-NL" sz="5400" baseline="-25000" dirty="0">
                <a:solidFill>
                  <a:srgbClr val="FF0000"/>
                </a:solidFill>
              </a:rPr>
              <a:t>4</a:t>
            </a:r>
            <a:r>
              <a:rPr lang="nl-NL" sz="5400" baseline="50000" dirty="0">
                <a:solidFill>
                  <a:srgbClr val="FF0000"/>
                </a:solidFill>
              </a:rPr>
              <a:t>2-</a:t>
            </a:r>
            <a:r>
              <a:rPr lang="nl-NL" sz="5400" dirty="0">
                <a:solidFill>
                  <a:srgbClr val="FF0000"/>
                </a:solidFill>
              </a:rPr>
              <a:t>)</a:t>
            </a:r>
            <a:r>
              <a:rPr lang="nl-NL" sz="5400" baseline="-250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65176668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Mangaan(IV)sulfaat</a:t>
            </a:r>
          </a:p>
          <a:p>
            <a:endParaRPr lang="nl-NL" sz="5400" dirty="0"/>
          </a:p>
          <a:p>
            <a:r>
              <a:rPr lang="nl-NL" sz="5400" dirty="0">
                <a:solidFill>
                  <a:srgbClr val="FF0000"/>
                </a:solidFill>
              </a:rPr>
              <a:t>Mn</a:t>
            </a:r>
            <a:r>
              <a:rPr lang="nl-NL" sz="5400" baseline="50000" dirty="0">
                <a:solidFill>
                  <a:srgbClr val="FF0000"/>
                </a:solidFill>
              </a:rPr>
              <a:t>4+</a:t>
            </a:r>
            <a:r>
              <a:rPr lang="nl-NL" sz="5400" baseline="-25000" dirty="0">
                <a:solidFill>
                  <a:schemeClr val="bg1"/>
                </a:solidFill>
              </a:rPr>
              <a:t>2</a:t>
            </a:r>
            <a:r>
              <a:rPr lang="nl-NL" sz="5400" baseline="50000" dirty="0">
                <a:solidFill>
                  <a:srgbClr val="FF0000"/>
                </a:solidFill>
              </a:rPr>
              <a:t> </a:t>
            </a:r>
            <a:r>
              <a:rPr lang="nl-NL" sz="5400" dirty="0">
                <a:solidFill>
                  <a:srgbClr val="FF0000"/>
                </a:solidFill>
              </a:rPr>
              <a:t>(SO</a:t>
            </a:r>
            <a:r>
              <a:rPr lang="nl-NL" sz="5400" baseline="-25000" dirty="0">
                <a:solidFill>
                  <a:srgbClr val="FF0000"/>
                </a:solidFill>
              </a:rPr>
              <a:t>4</a:t>
            </a:r>
            <a:r>
              <a:rPr lang="nl-NL" sz="5400" baseline="50000" dirty="0">
                <a:solidFill>
                  <a:srgbClr val="FF0000"/>
                </a:solidFill>
              </a:rPr>
              <a:t>2-</a:t>
            </a:r>
            <a:r>
              <a:rPr lang="nl-NL" sz="5400" dirty="0">
                <a:solidFill>
                  <a:srgbClr val="FF0000"/>
                </a:solidFill>
              </a:rPr>
              <a:t>)</a:t>
            </a:r>
            <a:r>
              <a:rPr lang="nl-NL" sz="5400" baseline="-25000" dirty="0">
                <a:solidFill>
                  <a:srgbClr val="FF0000"/>
                </a:solidFill>
              </a:rPr>
              <a:t>2    </a:t>
            </a:r>
            <a:r>
              <a:rPr lang="nl-NL" sz="4000" dirty="0"/>
              <a:t>of</a:t>
            </a:r>
            <a:r>
              <a:rPr lang="nl-NL" sz="5400" dirty="0"/>
              <a:t>  </a:t>
            </a:r>
            <a:r>
              <a:rPr lang="nl-NL" sz="5400" dirty="0">
                <a:solidFill>
                  <a:srgbClr val="FF0000"/>
                </a:solidFill>
              </a:rPr>
              <a:t>Mn(SO</a:t>
            </a:r>
            <a:r>
              <a:rPr lang="nl-NL" sz="5400" baseline="-25000" dirty="0">
                <a:solidFill>
                  <a:srgbClr val="FF0000"/>
                </a:solidFill>
              </a:rPr>
              <a:t>4</a:t>
            </a:r>
            <a:r>
              <a:rPr lang="nl-NL" sz="5400" dirty="0">
                <a:solidFill>
                  <a:srgbClr val="FF0000"/>
                </a:solidFill>
              </a:rPr>
              <a:t>)</a:t>
            </a:r>
            <a:r>
              <a:rPr lang="nl-NL" sz="5400" baseline="-250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8575060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Mangaan(IV)sulfaat      	</a:t>
            </a:r>
            <a:r>
              <a:rPr lang="nl-NL" sz="3600" dirty="0">
                <a:solidFill>
                  <a:schemeClr val="bg1"/>
                </a:solidFill>
              </a:rPr>
              <a:t>Mn</a:t>
            </a:r>
            <a:r>
              <a:rPr lang="nl-NL" sz="3600" baseline="50000" dirty="0">
                <a:solidFill>
                  <a:schemeClr val="bg1"/>
                </a:solidFill>
              </a:rPr>
              <a:t>4+</a:t>
            </a:r>
            <a:r>
              <a:rPr lang="nl-NL" sz="3600" dirty="0">
                <a:solidFill>
                  <a:schemeClr val="bg1"/>
                </a:solidFill>
              </a:rPr>
              <a:t>(SO</a:t>
            </a:r>
            <a:r>
              <a:rPr lang="nl-NL" sz="3600" baseline="-25000" dirty="0">
                <a:solidFill>
                  <a:schemeClr val="bg1"/>
                </a:solidFill>
              </a:rPr>
              <a:t>4</a:t>
            </a:r>
            <a:r>
              <a:rPr lang="nl-NL" sz="3600" baseline="50000" dirty="0">
                <a:solidFill>
                  <a:schemeClr val="bg1"/>
                </a:solidFill>
              </a:rPr>
              <a:t>2-</a:t>
            </a:r>
            <a:r>
              <a:rPr lang="nl-NL" sz="3600" dirty="0">
                <a:solidFill>
                  <a:schemeClr val="bg1"/>
                </a:solidFill>
              </a:rPr>
              <a:t>)</a:t>
            </a:r>
            <a:r>
              <a:rPr lang="nl-NL" sz="3600" baseline="-25000" dirty="0">
                <a:solidFill>
                  <a:schemeClr val="bg1"/>
                </a:solidFill>
              </a:rPr>
              <a:t>2 </a:t>
            </a:r>
            <a:endParaRPr lang="nl-NL" sz="3600" dirty="0">
              <a:solidFill>
                <a:schemeClr val="bg1"/>
              </a:solidFill>
            </a:endParaRPr>
          </a:p>
          <a:p>
            <a:r>
              <a:rPr lang="nl-NL" sz="2000" dirty="0">
                <a:solidFill>
                  <a:schemeClr val="bg1"/>
                </a:solidFill>
              </a:rPr>
              <a:t>`                                                                                        </a:t>
            </a:r>
          </a:p>
          <a:p>
            <a:r>
              <a:rPr lang="nl-NL" sz="3600" dirty="0">
                <a:solidFill>
                  <a:schemeClr val="bg1"/>
                </a:solidFill>
              </a:rPr>
              <a:t>                                          	Mn(SO</a:t>
            </a:r>
            <a:r>
              <a:rPr lang="nl-NL" sz="3600" baseline="-25000" dirty="0">
                <a:solidFill>
                  <a:schemeClr val="bg1"/>
                </a:solidFill>
              </a:rPr>
              <a:t>4</a:t>
            </a:r>
            <a:r>
              <a:rPr lang="nl-NL" sz="3600" dirty="0">
                <a:solidFill>
                  <a:schemeClr val="bg1"/>
                </a:solidFill>
              </a:rPr>
              <a:t>)</a:t>
            </a:r>
            <a:r>
              <a:rPr lang="nl-NL" sz="3600" baseline="-25000" dirty="0">
                <a:solidFill>
                  <a:schemeClr val="bg1"/>
                </a:solidFill>
              </a:rPr>
              <a:t>2</a:t>
            </a:r>
            <a:endParaRPr lang="nl-NL" sz="3600" dirty="0">
              <a:solidFill>
                <a:schemeClr val="bg1"/>
              </a:solidFill>
            </a:endParaRPr>
          </a:p>
          <a:p>
            <a:endParaRPr lang="nl-NL" sz="1400" dirty="0"/>
          </a:p>
          <a:p>
            <a:endParaRPr lang="nl-NL" sz="3600" dirty="0"/>
          </a:p>
          <a:p>
            <a:r>
              <a:rPr lang="nl-NL" sz="3600" dirty="0"/>
              <a:t>Mangaan(II)sulfaat       	</a:t>
            </a:r>
            <a:r>
              <a:rPr lang="nl-NL" sz="3600" dirty="0">
                <a:solidFill>
                  <a:schemeClr val="bg1"/>
                </a:solidFill>
              </a:rPr>
              <a:t>Mn</a:t>
            </a:r>
            <a:r>
              <a:rPr lang="nl-NL" sz="3600" baseline="50000" dirty="0">
                <a:solidFill>
                  <a:schemeClr val="bg1"/>
                </a:solidFill>
              </a:rPr>
              <a:t>2+</a:t>
            </a:r>
            <a:r>
              <a:rPr lang="nl-NL" sz="3600" dirty="0">
                <a:solidFill>
                  <a:schemeClr val="bg1"/>
                </a:solidFill>
              </a:rPr>
              <a:t>SO</a:t>
            </a:r>
            <a:r>
              <a:rPr lang="nl-NL" sz="3600" baseline="-25000" dirty="0">
                <a:solidFill>
                  <a:schemeClr val="bg1"/>
                </a:solidFill>
              </a:rPr>
              <a:t>4</a:t>
            </a:r>
            <a:r>
              <a:rPr lang="nl-NL" sz="3600" baseline="50000" dirty="0">
                <a:solidFill>
                  <a:schemeClr val="bg1"/>
                </a:solidFill>
              </a:rPr>
              <a:t>2-</a:t>
            </a:r>
            <a:r>
              <a:rPr lang="nl-NL" sz="3600" baseline="-25000" dirty="0">
                <a:solidFill>
                  <a:schemeClr val="bg1"/>
                </a:solidFill>
              </a:rPr>
              <a:t> </a:t>
            </a:r>
          </a:p>
          <a:p>
            <a:r>
              <a:rPr lang="nl-NL" sz="2000" dirty="0">
                <a:solidFill>
                  <a:schemeClr val="bg1"/>
                </a:solidFill>
              </a:rPr>
              <a:t>                                                                                    </a:t>
            </a:r>
          </a:p>
          <a:p>
            <a:r>
              <a:rPr lang="nl-NL" sz="3600" dirty="0">
                <a:solidFill>
                  <a:schemeClr val="bg1"/>
                </a:solidFill>
              </a:rPr>
              <a:t>					MnSO</a:t>
            </a:r>
            <a:r>
              <a:rPr lang="nl-NL" sz="3600" baseline="-25000" dirty="0">
                <a:solidFill>
                  <a:schemeClr val="bg1"/>
                </a:solidFill>
              </a:rPr>
              <a:t>4</a:t>
            </a:r>
            <a:endParaRPr lang="nl-NL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811330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Mangaan(IV)sulfaat      	</a:t>
            </a:r>
            <a:r>
              <a:rPr lang="nl-NL" sz="3600" dirty="0">
                <a:solidFill>
                  <a:srgbClr val="FF0000"/>
                </a:solidFill>
              </a:rPr>
              <a:t>Mn</a:t>
            </a:r>
            <a:r>
              <a:rPr lang="nl-NL" sz="3600" baseline="50000" dirty="0">
                <a:solidFill>
                  <a:srgbClr val="FF0000"/>
                </a:solidFill>
              </a:rPr>
              <a:t>4+</a:t>
            </a:r>
            <a:r>
              <a:rPr lang="nl-NL" sz="3600" dirty="0">
                <a:solidFill>
                  <a:schemeClr val="bg1"/>
                </a:solidFill>
              </a:rPr>
              <a:t>(SO</a:t>
            </a:r>
            <a:r>
              <a:rPr lang="nl-NL" sz="3600" baseline="-25000" dirty="0">
                <a:solidFill>
                  <a:schemeClr val="bg1"/>
                </a:solidFill>
              </a:rPr>
              <a:t>4</a:t>
            </a:r>
            <a:r>
              <a:rPr lang="nl-NL" sz="3600" baseline="50000" dirty="0">
                <a:solidFill>
                  <a:schemeClr val="bg1"/>
                </a:solidFill>
              </a:rPr>
              <a:t>2-</a:t>
            </a:r>
            <a:r>
              <a:rPr lang="nl-NL" sz="3600" dirty="0">
                <a:solidFill>
                  <a:schemeClr val="bg1"/>
                </a:solidFill>
              </a:rPr>
              <a:t>)</a:t>
            </a:r>
            <a:r>
              <a:rPr lang="nl-NL" sz="3600" baseline="-25000" dirty="0">
                <a:solidFill>
                  <a:schemeClr val="bg1"/>
                </a:solidFill>
              </a:rPr>
              <a:t>2 </a:t>
            </a:r>
            <a:endParaRPr lang="nl-NL" sz="3600" dirty="0">
              <a:solidFill>
                <a:schemeClr val="bg1"/>
              </a:solidFill>
            </a:endParaRPr>
          </a:p>
          <a:p>
            <a:r>
              <a:rPr lang="nl-NL" sz="2000" dirty="0">
                <a:solidFill>
                  <a:srgbClr val="FF0000"/>
                </a:solidFill>
              </a:rPr>
              <a:t>`                                                                                        </a:t>
            </a:r>
          </a:p>
          <a:p>
            <a:r>
              <a:rPr lang="nl-NL" sz="3600" dirty="0">
                <a:solidFill>
                  <a:srgbClr val="FF0000"/>
                </a:solidFill>
              </a:rPr>
              <a:t>                                          	</a:t>
            </a:r>
            <a:r>
              <a:rPr lang="nl-NL" sz="3600" dirty="0">
                <a:solidFill>
                  <a:schemeClr val="bg1"/>
                </a:solidFill>
              </a:rPr>
              <a:t>Mn(SO</a:t>
            </a:r>
            <a:r>
              <a:rPr lang="nl-NL" sz="3600" baseline="-25000" dirty="0">
                <a:solidFill>
                  <a:schemeClr val="bg1"/>
                </a:solidFill>
              </a:rPr>
              <a:t>4</a:t>
            </a:r>
            <a:r>
              <a:rPr lang="nl-NL" sz="3600" dirty="0">
                <a:solidFill>
                  <a:schemeClr val="bg1"/>
                </a:solidFill>
              </a:rPr>
              <a:t>)</a:t>
            </a:r>
            <a:r>
              <a:rPr lang="nl-NL" sz="3600" baseline="-25000" dirty="0">
                <a:solidFill>
                  <a:schemeClr val="bg1"/>
                </a:solidFill>
              </a:rPr>
              <a:t>2</a:t>
            </a:r>
            <a:endParaRPr lang="nl-NL" sz="3600" dirty="0">
              <a:solidFill>
                <a:schemeClr val="bg1"/>
              </a:solidFill>
            </a:endParaRPr>
          </a:p>
          <a:p>
            <a:endParaRPr lang="nl-NL" sz="1400" dirty="0"/>
          </a:p>
          <a:p>
            <a:endParaRPr lang="nl-NL" sz="3600" dirty="0"/>
          </a:p>
          <a:p>
            <a:r>
              <a:rPr lang="nl-NL" sz="3600" dirty="0"/>
              <a:t>Mangaan(II)sulfaat       	</a:t>
            </a:r>
            <a:r>
              <a:rPr lang="nl-NL" sz="3600" dirty="0">
                <a:solidFill>
                  <a:srgbClr val="FF0000"/>
                </a:solidFill>
              </a:rPr>
              <a:t>Mn</a:t>
            </a:r>
            <a:r>
              <a:rPr lang="nl-NL" sz="3600" baseline="50000" dirty="0">
                <a:solidFill>
                  <a:srgbClr val="FF0000"/>
                </a:solidFill>
              </a:rPr>
              <a:t>2+</a:t>
            </a:r>
            <a:r>
              <a:rPr lang="nl-NL" sz="3600" dirty="0">
                <a:solidFill>
                  <a:schemeClr val="bg1"/>
                </a:solidFill>
              </a:rPr>
              <a:t>SO</a:t>
            </a:r>
            <a:r>
              <a:rPr lang="nl-NL" sz="3600" baseline="-25000" dirty="0">
                <a:solidFill>
                  <a:schemeClr val="bg1"/>
                </a:solidFill>
              </a:rPr>
              <a:t>4</a:t>
            </a:r>
            <a:r>
              <a:rPr lang="nl-NL" sz="3600" baseline="50000" dirty="0">
                <a:solidFill>
                  <a:schemeClr val="bg1"/>
                </a:solidFill>
              </a:rPr>
              <a:t>2-</a:t>
            </a:r>
            <a:r>
              <a:rPr lang="nl-NL" sz="3600" baseline="-25000" dirty="0">
                <a:solidFill>
                  <a:srgbClr val="FF0000"/>
                </a:solidFill>
              </a:rPr>
              <a:t> </a:t>
            </a:r>
          </a:p>
          <a:p>
            <a:r>
              <a:rPr lang="nl-NL" sz="2000" dirty="0">
                <a:solidFill>
                  <a:srgbClr val="FF0000"/>
                </a:solidFill>
              </a:rPr>
              <a:t>                                                                                    </a:t>
            </a:r>
          </a:p>
          <a:p>
            <a:r>
              <a:rPr lang="nl-NL" sz="3600" dirty="0">
                <a:solidFill>
                  <a:srgbClr val="FF0000"/>
                </a:solidFill>
              </a:rPr>
              <a:t>					</a:t>
            </a:r>
            <a:r>
              <a:rPr lang="nl-NL" sz="3600" dirty="0">
                <a:solidFill>
                  <a:schemeClr val="bg1"/>
                </a:solidFill>
              </a:rPr>
              <a:t>MnSO</a:t>
            </a:r>
            <a:r>
              <a:rPr lang="nl-NL" sz="3600" baseline="-25000" dirty="0">
                <a:solidFill>
                  <a:schemeClr val="bg1"/>
                </a:solidFill>
              </a:rPr>
              <a:t>4</a:t>
            </a:r>
            <a:endParaRPr lang="nl-NL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716112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Mangaan(IV)sulfaat      	</a:t>
            </a:r>
            <a:r>
              <a:rPr lang="nl-NL" sz="3600" dirty="0">
                <a:solidFill>
                  <a:srgbClr val="FF0000"/>
                </a:solidFill>
              </a:rPr>
              <a:t>Mn</a:t>
            </a:r>
            <a:r>
              <a:rPr lang="nl-NL" sz="3600" baseline="50000" dirty="0">
                <a:solidFill>
                  <a:srgbClr val="FF0000"/>
                </a:solidFill>
              </a:rPr>
              <a:t>4+</a:t>
            </a:r>
            <a:r>
              <a:rPr lang="nl-NL" sz="3600" dirty="0">
                <a:solidFill>
                  <a:srgbClr val="FF0000"/>
                </a:solidFill>
              </a:rPr>
              <a:t>(SO</a:t>
            </a:r>
            <a:r>
              <a:rPr lang="nl-NL" sz="3600" baseline="-25000" dirty="0">
                <a:solidFill>
                  <a:srgbClr val="FF0000"/>
                </a:solidFill>
              </a:rPr>
              <a:t>4</a:t>
            </a:r>
            <a:r>
              <a:rPr lang="nl-NL" sz="3600" baseline="50000" dirty="0">
                <a:solidFill>
                  <a:srgbClr val="FF0000"/>
                </a:solidFill>
              </a:rPr>
              <a:t>2-</a:t>
            </a:r>
            <a:r>
              <a:rPr lang="nl-NL" sz="3600" dirty="0">
                <a:solidFill>
                  <a:srgbClr val="FF0000"/>
                </a:solidFill>
              </a:rPr>
              <a:t>)</a:t>
            </a:r>
            <a:r>
              <a:rPr lang="nl-NL" sz="3600" baseline="-25000" dirty="0">
                <a:solidFill>
                  <a:srgbClr val="FF0000"/>
                </a:solidFill>
              </a:rPr>
              <a:t>2 </a:t>
            </a:r>
            <a:endParaRPr lang="nl-NL" sz="3600" dirty="0"/>
          </a:p>
          <a:p>
            <a:r>
              <a:rPr lang="nl-NL" sz="2000" dirty="0">
                <a:solidFill>
                  <a:srgbClr val="FF0000"/>
                </a:solidFill>
              </a:rPr>
              <a:t>`                                                                                        </a:t>
            </a:r>
          </a:p>
          <a:p>
            <a:r>
              <a:rPr lang="nl-NL" sz="3600" dirty="0">
                <a:solidFill>
                  <a:srgbClr val="FF0000"/>
                </a:solidFill>
              </a:rPr>
              <a:t>                                          	</a:t>
            </a:r>
            <a:r>
              <a:rPr lang="nl-NL" sz="3600" dirty="0">
                <a:solidFill>
                  <a:schemeClr val="bg1"/>
                </a:solidFill>
              </a:rPr>
              <a:t>Mn(SO</a:t>
            </a:r>
            <a:r>
              <a:rPr lang="nl-NL" sz="3600" baseline="-25000" dirty="0">
                <a:solidFill>
                  <a:schemeClr val="bg1"/>
                </a:solidFill>
              </a:rPr>
              <a:t>4</a:t>
            </a:r>
            <a:r>
              <a:rPr lang="nl-NL" sz="3600" dirty="0">
                <a:solidFill>
                  <a:schemeClr val="bg1"/>
                </a:solidFill>
              </a:rPr>
              <a:t>)</a:t>
            </a:r>
            <a:r>
              <a:rPr lang="nl-NL" sz="3600" baseline="-25000" dirty="0">
                <a:solidFill>
                  <a:schemeClr val="bg1"/>
                </a:solidFill>
              </a:rPr>
              <a:t>2</a:t>
            </a:r>
            <a:endParaRPr lang="nl-NL" sz="3600" dirty="0">
              <a:solidFill>
                <a:schemeClr val="bg1"/>
              </a:solidFill>
            </a:endParaRPr>
          </a:p>
          <a:p>
            <a:endParaRPr lang="nl-NL" sz="1400" dirty="0"/>
          </a:p>
          <a:p>
            <a:endParaRPr lang="nl-NL" sz="3600" dirty="0"/>
          </a:p>
          <a:p>
            <a:r>
              <a:rPr lang="nl-NL" sz="3600" dirty="0"/>
              <a:t>Mangaan(II)sulfaat       	</a:t>
            </a:r>
            <a:r>
              <a:rPr lang="nl-NL" sz="3600" dirty="0">
                <a:solidFill>
                  <a:srgbClr val="FF0000"/>
                </a:solidFill>
              </a:rPr>
              <a:t>Mn</a:t>
            </a:r>
            <a:r>
              <a:rPr lang="nl-NL" sz="3600" baseline="50000" dirty="0">
                <a:solidFill>
                  <a:srgbClr val="FF0000"/>
                </a:solidFill>
              </a:rPr>
              <a:t>2+</a:t>
            </a:r>
            <a:r>
              <a:rPr lang="nl-NL" sz="3600" dirty="0">
                <a:solidFill>
                  <a:srgbClr val="FF0000"/>
                </a:solidFill>
              </a:rPr>
              <a:t>SO</a:t>
            </a:r>
            <a:r>
              <a:rPr lang="nl-NL" sz="3600" baseline="-25000" dirty="0">
                <a:solidFill>
                  <a:srgbClr val="FF0000"/>
                </a:solidFill>
              </a:rPr>
              <a:t>4</a:t>
            </a:r>
            <a:r>
              <a:rPr lang="nl-NL" sz="3600" baseline="50000" dirty="0">
                <a:solidFill>
                  <a:srgbClr val="FF0000"/>
                </a:solidFill>
              </a:rPr>
              <a:t>2-</a:t>
            </a:r>
            <a:r>
              <a:rPr lang="nl-NL" sz="3600" baseline="-25000" dirty="0">
                <a:solidFill>
                  <a:srgbClr val="FF0000"/>
                </a:solidFill>
              </a:rPr>
              <a:t> </a:t>
            </a:r>
          </a:p>
          <a:p>
            <a:r>
              <a:rPr lang="nl-NL" sz="2000" dirty="0">
                <a:solidFill>
                  <a:srgbClr val="FF0000"/>
                </a:solidFill>
              </a:rPr>
              <a:t>                                                                                    </a:t>
            </a:r>
          </a:p>
          <a:p>
            <a:r>
              <a:rPr lang="nl-NL" sz="3600" dirty="0">
                <a:solidFill>
                  <a:srgbClr val="FF0000"/>
                </a:solidFill>
              </a:rPr>
              <a:t>					</a:t>
            </a:r>
            <a:r>
              <a:rPr lang="nl-NL" sz="3600" dirty="0">
                <a:solidFill>
                  <a:schemeClr val="bg1"/>
                </a:solidFill>
              </a:rPr>
              <a:t>MnSO</a:t>
            </a:r>
            <a:r>
              <a:rPr lang="nl-NL" sz="3600" baseline="-25000" dirty="0">
                <a:solidFill>
                  <a:schemeClr val="bg1"/>
                </a:solidFill>
              </a:rPr>
              <a:t>4</a:t>
            </a:r>
            <a:endParaRPr lang="nl-NL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54530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kstvak 5">
            <a:extLst>
              <a:ext uri="{FF2B5EF4-FFF2-40B4-BE49-F238E27FC236}">
                <a16:creationId xmlns:a16="http://schemas.microsoft.com/office/drawing/2014/main" id="{2FEC259F-C68A-4E0D-AA55-1169C199E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80010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nl-NL" sz="6000" dirty="0">
                <a:solidFill>
                  <a:schemeClr val="bg1"/>
                </a:solidFill>
                <a:latin typeface="Calibri" panose="020F0502020204030204" pitchFamily="34" charset="0"/>
              </a:rPr>
              <a:t>Zouten</a:t>
            </a: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- </a:t>
            </a:r>
            <a:r>
              <a:rPr lang="en-US" altLang="nl-NL" sz="3600" dirty="0" err="1">
                <a:latin typeface="Calibri" panose="020F0502020204030204" pitchFamily="34" charset="0"/>
              </a:rPr>
              <a:t>bijv</a:t>
            </a:r>
            <a:r>
              <a:rPr lang="en-US" altLang="nl-NL" sz="3600" dirty="0">
                <a:latin typeface="Calibri" panose="020F0502020204030204" pitchFamily="34" charset="0"/>
              </a:rPr>
              <a:t>:   Na</a:t>
            </a:r>
            <a:r>
              <a:rPr lang="en-US" altLang="nl-NL" sz="3600" baseline="30000" dirty="0">
                <a:latin typeface="Calibri" panose="020F0502020204030204" pitchFamily="34" charset="0"/>
              </a:rPr>
              <a:t>+</a:t>
            </a:r>
            <a:r>
              <a:rPr lang="en-US" altLang="nl-NL" sz="3600" dirty="0">
                <a:latin typeface="Calibri" panose="020F0502020204030204" pitchFamily="34" charset="0"/>
              </a:rPr>
              <a:t>Cl</a:t>
            </a:r>
            <a:r>
              <a:rPr lang="en-US" altLang="nl-NL" sz="3600" baseline="30000" dirty="0">
                <a:latin typeface="Calibri" panose="020F0502020204030204" pitchFamily="34" charset="0"/>
              </a:rPr>
              <a:t>-</a:t>
            </a:r>
            <a:r>
              <a:rPr lang="en-US" altLang="nl-NL" sz="2400" dirty="0">
                <a:latin typeface="Calibri" panose="020F0502020204030204" pitchFamily="34" charset="0"/>
              </a:rPr>
              <a:t>(s)</a:t>
            </a: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- </a:t>
            </a:r>
            <a:r>
              <a:rPr lang="en-US" altLang="nl-NL" sz="3600" dirty="0" err="1">
                <a:latin typeface="Calibri" panose="020F0502020204030204" pitchFamily="34" charset="0"/>
              </a:rPr>
              <a:t>metaalionen</a:t>
            </a:r>
            <a:r>
              <a:rPr lang="en-US" altLang="nl-NL" sz="3600" dirty="0">
                <a:latin typeface="Calibri" panose="020F0502020204030204" pitchFamily="34" charset="0"/>
              </a:rPr>
              <a:t> en </a:t>
            </a: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            niet-</a:t>
            </a:r>
            <a:r>
              <a:rPr lang="en-US" altLang="nl-NL" sz="3600" dirty="0" err="1">
                <a:latin typeface="Calibri" panose="020F0502020204030204" pitchFamily="34" charset="0"/>
              </a:rPr>
              <a:t>metaalionen</a:t>
            </a:r>
            <a:endParaRPr lang="en-US" altLang="nl-NL" sz="36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2000" dirty="0">
                <a:latin typeface="Calibri" panose="020F0502020204030204" pitchFamily="34" charset="0"/>
              </a:rPr>
              <a:t>    </a:t>
            </a: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- </a:t>
            </a:r>
            <a:r>
              <a:rPr lang="en-US" altLang="nl-NL" sz="3600" dirty="0" err="1">
                <a:solidFill>
                  <a:srgbClr val="FF0000"/>
                </a:solidFill>
                <a:latin typeface="Calibri" panose="020F0502020204030204" pitchFamily="34" charset="0"/>
              </a:rPr>
              <a:t>ionrooster</a:t>
            </a:r>
            <a:endParaRPr lang="en-US" altLang="nl-NL" sz="3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571500" indent="-571500" eaLnBrk="1" hangingPunct="1">
              <a:buFontTx/>
              <a:buChar char="-"/>
            </a:pPr>
            <a:endParaRPr lang="en-US" altLang="nl-NL" sz="2000" dirty="0">
              <a:latin typeface="Calibri" panose="020F0502020204030204" pitchFamily="34" charset="0"/>
            </a:endParaRP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</p:txBody>
      </p:sp>
      <p:pic>
        <p:nvPicPr>
          <p:cNvPr id="24578" name="Picture 4" descr="http://t1.gstatic.com/images?q=tbn:ANd9GcQBrztwEwS_w6tPick7uPoII_S-Pmt3WEf_9-KywwvFu2-eIXxj">
            <a:extLst>
              <a:ext uri="{FF2B5EF4-FFF2-40B4-BE49-F238E27FC236}">
                <a16:creationId xmlns:a16="http://schemas.microsoft.com/office/drawing/2014/main" id="{0B96FA7E-0A9F-4E2E-A26B-7236C5430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5" y="2286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408D40F8-F365-47D9-AB44-C3A9DFE3DC39}"/>
              </a:ext>
            </a:extLst>
          </p:cNvPr>
          <p:cNvSpPr txBox="1"/>
          <p:nvPr/>
        </p:nvSpPr>
        <p:spPr>
          <a:xfrm>
            <a:off x="541867" y="440267"/>
            <a:ext cx="1500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latin typeface="+mn-lt"/>
              </a:rPr>
              <a:t>Zouten</a:t>
            </a:r>
          </a:p>
        </p:txBody>
      </p:sp>
      <p:pic>
        <p:nvPicPr>
          <p:cNvPr id="6" name="Picture 6" descr="http://www.bbc.co.uk/schools/gcsebitesize/science/images/gcsechem_51.gif">
            <a:extLst>
              <a:ext uri="{FF2B5EF4-FFF2-40B4-BE49-F238E27FC236}">
                <a16:creationId xmlns:a16="http://schemas.microsoft.com/office/drawing/2014/main" id="{8D96AC49-98AB-48A2-AA4B-716F2C7E0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509" y="3703177"/>
            <a:ext cx="215265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6202272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49866" y="1530158"/>
            <a:ext cx="80941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Mangaan(IV)sulfaat      	Mn</a:t>
            </a:r>
            <a:r>
              <a:rPr lang="nl-NL" sz="3600" baseline="50000" dirty="0"/>
              <a:t>4+</a:t>
            </a:r>
            <a:r>
              <a:rPr lang="nl-NL" sz="3600" dirty="0"/>
              <a:t>(SO</a:t>
            </a:r>
            <a:r>
              <a:rPr lang="nl-NL" sz="3600" baseline="-25000" dirty="0"/>
              <a:t>4</a:t>
            </a:r>
            <a:r>
              <a:rPr lang="nl-NL" sz="3600" baseline="50000" dirty="0"/>
              <a:t>2-</a:t>
            </a:r>
            <a:r>
              <a:rPr lang="nl-NL" sz="3600" dirty="0"/>
              <a:t>)</a:t>
            </a:r>
            <a:r>
              <a:rPr lang="nl-NL" sz="3600" baseline="-25000" dirty="0"/>
              <a:t>2 </a:t>
            </a:r>
            <a:endParaRPr lang="nl-NL" sz="3600" dirty="0"/>
          </a:p>
          <a:p>
            <a:r>
              <a:rPr lang="nl-NL" sz="2000" dirty="0">
                <a:solidFill>
                  <a:srgbClr val="FF0000"/>
                </a:solidFill>
              </a:rPr>
              <a:t>`                                                                                        </a:t>
            </a:r>
          </a:p>
          <a:p>
            <a:r>
              <a:rPr lang="nl-NL" sz="3600" dirty="0">
                <a:solidFill>
                  <a:srgbClr val="FF0000"/>
                </a:solidFill>
              </a:rPr>
              <a:t>                                          	Mn(SO</a:t>
            </a:r>
            <a:r>
              <a:rPr lang="nl-NL" sz="3600" baseline="-25000" dirty="0">
                <a:solidFill>
                  <a:srgbClr val="FF0000"/>
                </a:solidFill>
              </a:rPr>
              <a:t>4</a:t>
            </a:r>
            <a:r>
              <a:rPr lang="nl-NL" sz="3600" dirty="0">
                <a:solidFill>
                  <a:srgbClr val="FF0000"/>
                </a:solidFill>
              </a:rPr>
              <a:t>)</a:t>
            </a:r>
            <a:r>
              <a:rPr lang="nl-NL" sz="3600" baseline="-25000" dirty="0">
                <a:solidFill>
                  <a:srgbClr val="FF0000"/>
                </a:solidFill>
              </a:rPr>
              <a:t>2</a:t>
            </a:r>
            <a:endParaRPr lang="nl-NL" sz="3600" dirty="0"/>
          </a:p>
          <a:p>
            <a:endParaRPr lang="nl-NL" sz="1400" dirty="0"/>
          </a:p>
          <a:p>
            <a:endParaRPr lang="nl-NL" sz="3600" dirty="0"/>
          </a:p>
          <a:p>
            <a:r>
              <a:rPr lang="nl-NL" sz="3600" dirty="0"/>
              <a:t>Mangaan(II)sulfaat       	Mn</a:t>
            </a:r>
            <a:r>
              <a:rPr lang="nl-NL" sz="3600" baseline="50000" dirty="0"/>
              <a:t>2+</a:t>
            </a:r>
            <a:r>
              <a:rPr lang="nl-NL" sz="3600" dirty="0"/>
              <a:t>SO</a:t>
            </a:r>
            <a:r>
              <a:rPr lang="nl-NL" sz="3600" baseline="-25000" dirty="0"/>
              <a:t>4</a:t>
            </a:r>
            <a:r>
              <a:rPr lang="nl-NL" sz="3600" baseline="50000" dirty="0"/>
              <a:t>2-</a:t>
            </a:r>
            <a:r>
              <a:rPr lang="nl-NL" sz="3600" baseline="-25000" dirty="0"/>
              <a:t> </a:t>
            </a:r>
          </a:p>
          <a:p>
            <a:r>
              <a:rPr lang="nl-NL" sz="2000" dirty="0">
                <a:solidFill>
                  <a:srgbClr val="FF0000"/>
                </a:solidFill>
              </a:rPr>
              <a:t>                                                                                    </a:t>
            </a:r>
          </a:p>
          <a:p>
            <a:r>
              <a:rPr lang="nl-NL" sz="3600" dirty="0">
                <a:solidFill>
                  <a:srgbClr val="FF0000"/>
                </a:solidFill>
              </a:rPr>
              <a:t>					MnSO</a:t>
            </a:r>
            <a:r>
              <a:rPr lang="nl-NL" sz="3600" baseline="-25000" dirty="0">
                <a:solidFill>
                  <a:srgbClr val="FF0000"/>
                </a:solidFill>
              </a:rPr>
              <a:t>4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51919078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4A0F434-2668-4825-B666-4D2097310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091" y="745874"/>
            <a:ext cx="6043818" cy="536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860098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96362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kstvak 5">
            <a:extLst>
              <a:ext uri="{FF2B5EF4-FFF2-40B4-BE49-F238E27FC236}">
                <a16:creationId xmlns:a16="http://schemas.microsoft.com/office/drawing/2014/main" id="{2FEC259F-C68A-4E0D-AA55-1169C199E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80010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nl-NL" sz="6000" dirty="0">
                <a:solidFill>
                  <a:schemeClr val="bg1"/>
                </a:solidFill>
                <a:latin typeface="Calibri" panose="020F0502020204030204" pitchFamily="34" charset="0"/>
              </a:rPr>
              <a:t>Zouten</a:t>
            </a: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- </a:t>
            </a:r>
            <a:r>
              <a:rPr lang="en-US" altLang="nl-NL" sz="3600" dirty="0" err="1">
                <a:latin typeface="Calibri" panose="020F0502020204030204" pitchFamily="34" charset="0"/>
              </a:rPr>
              <a:t>bijv</a:t>
            </a:r>
            <a:r>
              <a:rPr lang="en-US" altLang="nl-NL" sz="3600" dirty="0">
                <a:latin typeface="Calibri" panose="020F0502020204030204" pitchFamily="34" charset="0"/>
              </a:rPr>
              <a:t>:   Na</a:t>
            </a:r>
            <a:r>
              <a:rPr lang="en-US" altLang="nl-NL" sz="3600" baseline="30000" dirty="0">
                <a:latin typeface="Calibri" panose="020F0502020204030204" pitchFamily="34" charset="0"/>
              </a:rPr>
              <a:t>+</a:t>
            </a:r>
            <a:r>
              <a:rPr lang="en-US" altLang="nl-NL" sz="3600" dirty="0">
                <a:latin typeface="Calibri" panose="020F0502020204030204" pitchFamily="34" charset="0"/>
              </a:rPr>
              <a:t>Cl</a:t>
            </a:r>
            <a:r>
              <a:rPr lang="en-US" altLang="nl-NL" sz="3600" baseline="30000" dirty="0">
                <a:latin typeface="Calibri" panose="020F0502020204030204" pitchFamily="34" charset="0"/>
              </a:rPr>
              <a:t>-</a:t>
            </a:r>
            <a:r>
              <a:rPr lang="en-US" altLang="nl-NL" sz="2400" dirty="0">
                <a:latin typeface="Calibri" panose="020F0502020204030204" pitchFamily="34" charset="0"/>
              </a:rPr>
              <a:t>(s)</a:t>
            </a: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- </a:t>
            </a:r>
            <a:r>
              <a:rPr lang="en-US" altLang="nl-NL" sz="3600" dirty="0" err="1">
                <a:latin typeface="Calibri" panose="020F0502020204030204" pitchFamily="34" charset="0"/>
              </a:rPr>
              <a:t>metaalionen</a:t>
            </a:r>
            <a:r>
              <a:rPr lang="en-US" altLang="nl-NL" sz="3600" dirty="0">
                <a:latin typeface="Calibri" panose="020F0502020204030204" pitchFamily="34" charset="0"/>
              </a:rPr>
              <a:t> en </a:t>
            </a: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            niet-</a:t>
            </a:r>
            <a:r>
              <a:rPr lang="en-US" altLang="nl-NL" sz="3600" dirty="0" err="1">
                <a:latin typeface="Calibri" panose="020F0502020204030204" pitchFamily="34" charset="0"/>
              </a:rPr>
              <a:t>metaalionen</a:t>
            </a:r>
            <a:endParaRPr lang="en-US" altLang="nl-NL" sz="36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2000" dirty="0">
                <a:latin typeface="Calibri" panose="020F0502020204030204" pitchFamily="34" charset="0"/>
              </a:rPr>
              <a:t>    </a:t>
            </a: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- </a:t>
            </a:r>
            <a:r>
              <a:rPr lang="en-US" altLang="nl-NL" sz="3600" dirty="0" err="1">
                <a:latin typeface="Calibri" panose="020F0502020204030204" pitchFamily="34" charset="0"/>
              </a:rPr>
              <a:t>ionrooster</a:t>
            </a:r>
            <a:endParaRPr lang="en-US" altLang="nl-NL" sz="3600" dirty="0">
              <a:latin typeface="Calibri" panose="020F0502020204030204" pitchFamily="34" charset="0"/>
            </a:endParaRPr>
          </a:p>
          <a:p>
            <a:pPr marL="571500" indent="-571500" eaLnBrk="1" hangingPunct="1">
              <a:buFontTx/>
              <a:buChar char="-"/>
            </a:pPr>
            <a:endParaRPr lang="en-US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nl-NL" sz="3600" dirty="0">
                <a:latin typeface="Calibri" panose="020F0502020204030204" pitchFamily="34" charset="0"/>
              </a:rPr>
              <a:t>- ionbinding: </a:t>
            </a:r>
            <a:r>
              <a:rPr lang="en-US" altLang="nl-NL" sz="3600" dirty="0" err="1">
                <a:solidFill>
                  <a:srgbClr val="FF0000"/>
                </a:solidFill>
                <a:latin typeface="Calibri" panose="020F0502020204030204" pitchFamily="34" charset="0"/>
              </a:rPr>
              <a:t>tussen</a:t>
            </a:r>
            <a:r>
              <a:rPr lang="en-US" altLang="nl-NL" sz="36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en-US" altLang="nl-NL" sz="3600" dirty="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r>
              <a:rPr lang="en-US" altLang="nl-NL" sz="3600" dirty="0" err="1">
                <a:solidFill>
                  <a:srgbClr val="FF0000"/>
                </a:solidFill>
                <a:latin typeface="Calibri" panose="020F0502020204030204" pitchFamily="34" charset="0"/>
              </a:rPr>
              <a:t>tegengestelde</a:t>
            </a:r>
            <a:r>
              <a:rPr lang="en-US" altLang="nl-NL" sz="36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nl-NL" sz="3600" dirty="0" err="1">
                <a:solidFill>
                  <a:srgbClr val="FF0000"/>
                </a:solidFill>
                <a:latin typeface="Calibri" panose="020F0502020204030204" pitchFamily="34" charset="0"/>
              </a:rPr>
              <a:t>ionladingen</a:t>
            </a:r>
            <a:endParaRPr lang="en-US" altLang="nl-NL" sz="3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en-US" altLang="nl-NL" sz="2000" dirty="0">
              <a:latin typeface="Calibri" panose="020F0502020204030204" pitchFamily="34" charset="0"/>
            </a:endParaRPr>
          </a:p>
        </p:txBody>
      </p:sp>
      <p:pic>
        <p:nvPicPr>
          <p:cNvPr id="24578" name="Picture 4" descr="http://t1.gstatic.com/images?q=tbn:ANd9GcQBrztwEwS_w6tPick7uPoII_S-Pmt3WEf_9-KywwvFu2-eIXxj">
            <a:extLst>
              <a:ext uri="{FF2B5EF4-FFF2-40B4-BE49-F238E27FC236}">
                <a16:creationId xmlns:a16="http://schemas.microsoft.com/office/drawing/2014/main" id="{0B96FA7E-0A9F-4E2E-A26B-7236C5430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5" y="2286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408D40F8-F365-47D9-AB44-C3A9DFE3DC39}"/>
              </a:ext>
            </a:extLst>
          </p:cNvPr>
          <p:cNvSpPr txBox="1"/>
          <p:nvPr/>
        </p:nvSpPr>
        <p:spPr>
          <a:xfrm>
            <a:off x="541867" y="440267"/>
            <a:ext cx="1500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latin typeface="+mn-lt"/>
              </a:rPr>
              <a:t>Zouten</a:t>
            </a:r>
          </a:p>
        </p:txBody>
      </p:sp>
      <p:pic>
        <p:nvPicPr>
          <p:cNvPr id="6" name="Picture 6" descr="http://www.bbc.co.uk/schools/gcsebitesize/science/images/gcsechem_51.gif">
            <a:extLst>
              <a:ext uri="{FF2B5EF4-FFF2-40B4-BE49-F238E27FC236}">
                <a16:creationId xmlns:a16="http://schemas.microsoft.com/office/drawing/2014/main" id="{307EDECE-A322-44DA-95B6-754F690EA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509" y="3703177"/>
            <a:ext cx="215265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93245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kstvak 5">
            <a:extLst>
              <a:ext uri="{FF2B5EF4-FFF2-40B4-BE49-F238E27FC236}">
                <a16:creationId xmlns:a16="http://schemas.microsoft.com/office/drawing/2014/main" id="{2FEC259F-C68A-4E0D-AA55-1169C199E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" y="228600"/>
            <a:ext cx="8729133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6000" dirty="0">
                <a:solidFill>
                  <a:schemeClr val="bg1"/>
                </a:solidFill>
                <a:latin typeface="Calibri" panose="020F0502020204030204" pitchFamily="34" charset="0"/>
              </a:rPr>
              <a:t>Zouten</a:t>
            </a:r>
          </a:p>
          <a:p>
            <a:pPr eaLnBrk="1" hangingPunct="1"/>
            <a:endParaRPr lang="nl-NL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nl-NL" altLang="nl-NL" sz="3600" dirty="0">
                <a:latin typeface="Calibri" panose="020F0502020204030204" pitchFamily="34" charset="0"/>
              </a:rPr>
              <a:t>- bijv:   Na</a:t>
            </a:r>
            <a:r>
              <a:rPr lang="nl-NL" altLang="nl-NL" sz="3600" baseline="30000" dirty="0">
                <a:latin typeface="Calibri" panose="020F0502020204030204" pitchFamily="34" charset="0"/>
              </a:rPr>
              <a:t>+</a:t>
            </a:r>
            <a:r>
              <a:rPr lang="nl-NL" altLang="nl-NL" sz="3600" dirty="0">
                <a:latin typeface="Calibri" panose="020F0502020204030204" pitchFamily="34" charset="0"/>
              </a:rPr>
              <a:t>Cl</a:t>
            </a:r>
            <a:r>
              <a:rPr lang="nl-NL" altLang="nl-NL" sz="3600" baseline="30000" dirty="0">
                <a:latin typeface="Calibri" panose="020F0502020204030204" pitchFamily="34" charset="0"/>
              </a:rPr>
              <a:t>-</a:t>
            </a:r>
            <a:r>
              <a:rPr lang="nl-NL" altLang="nl-NL" sz="2400" dirty="0">
                <a:latin typeface="Calibri" panose="020F0502020204030204" pitchFamily="34" charset="0"/>
              </a:rPr>
              <a:t>(s)</a:t>
            </a:r>
          </a:p>
          <a:p>
            <a:pPr eaLnBrk="1" hangingPunct="1"/>
            <a:endParaRPr lang="nl-NL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nl-NL" altLang="nl-NL" sz="3600" dirty="0">
                <a:latin typeface="Calibri" panose="020F0502020204030204" pitchFamily="34" charset="0"/>
              </a:rPr>
              <a:t>- metaalionen en </a:t>
            </a:r>
          </a:p>
          <a:p>
            <a:pPr eaLnBrk="1" hangingPunct="1"/>
            <a:r>
              <a:rPr lang="nl-NL" altLang="nl-NL" sz="3600" dirty="0">
                <a:latin typeface="Calibri" panose="020F0502020204030204" pitchFamily="34" charset="0"/>
              </a:rPr>
              <a:t>            niet-metaalionen</a:t>
            </a:r>
          </a:p>
          <a:p>
            <a:pPr eaLnBrk="1" hangingPunct="1"/>
            <a:r>
              <a:rPr lang="nl-NL" altLang="nl-NL" sz="2000" dirty="0">
                <a:latin typeface="Calibri" panose="020F0502020204030204" pitchFamily="34" charset="0"/>
              </a:rPr>
              <a:t>    </a:t>
            </a:r>
          </a:p>
          <a:p>
            <a:pPr eaLnBrk="1" hangingPunct="1"/>
            <a:r>
              <a:rPr lang="nl-NL" altLang="nl-NL" sz="3600" dirty="0">
                <a:latin typeface="Calibri" panose="020F0502020204030204" pitchFamily="34" charset="0"/>
              </a:rPr>
              <a:t>- ionrooster</a:t>
            </a:r>
          </a:p>
          <a:p>
            <a:pPr marL="571500" indent="-571500" eaLnBrk="1" hangingPunct="1">
              <a:buFontTx/>
              <a:buChar char="-"/>
            </a:pPr>
            <a:endParaRPr lang="nl-NL" altLang="nl-NL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nl-NL" altLang="nl-NL" sz="3600" dirty="0">
                <a:latin typeface="Calibri" panose="020F0502020204030204" pitchFamily="34" charset="0"/>
              </a:rPr>
              <a:t>- ionbinding: </a:t>
            </a:r>
            <a:r>
              <a:rPr lang="nl-NL" altLang="nl-NL" sz="3600" dirty="0">
                <a:solidFill>
                  <a:srgbClr val="FF0000"/>
                </a:solidFill>
                <a:latin typeface="Calibri" panose="020F0502020204030204" pitchFamily="34" charset="0"/>
              </a:rPr>
              <a:t>tussen </a:t>
            </a:r>
          </a:p>
          <a:p>
            <a:pPr eaLnBrk="1" hangingPunct="1"/>
            <a:r>
              <a:rPr lang="nl-NL" altLang="nl-NL" sz="3600" dirty="0">
                <a:solidFill>
                  <a:srgbClr val="FF0000"/>
                </a:solidFill>
                <a:latin typeface="Calibri" panose="020F0502020204030204" pitchFamily="34" charset="0"/>
              </a:rPr>
              <a:t>  tegengestelde ionladingen</a:t>
            </a:r>
          </a:p>
          <a:p>
            <a:pPr eaLnBrk="1" hangingPunct="1"/>
            <a:endParaRPr lang="nl-NL" altLang="nl-NL" sz="1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nl-NL" altLang="nl-NL" sz="3600" dirty="0">
                <a:solidFill>
                  <a:srgbClr val="FF0000"/>
                </a:solidFill>
                <a:latin typeface="Calibri" panose="020F0502020204030204" pitchFamily="34" charset="0"/>
              </a:rPr>
              <a:t>            macroniveau                       microniveau                      </a:t>
            </a:r>
          </a:p>
          <a:p>
            <a:pPr eaLnBrk="1" hangingPunct="1"/>
            <a:endParaRPr lang="nl-NL" altLang="nl-NL" sz="2000" dirty="0">
              <a:latin typeface="Calibri" panose="020F050202020403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6" t="15704" r="28518" b="20132"/>
          <a:stretch/>
        </p:blipFill>
        <p:spPr>
          <a:xfrm>
            <a:off x="110067" y="1298265"/>
            <a:ext cx="5461000" cy="4425202"/>
          </a:xfrm>
          <a:prstGeom prst="rect">
            <a:avLst/>
          </a:prstGeom>
        </p:spPr>
      </p:pic>
      <p:pic>
        <p:nvPicPr>
          <p:cNvPr id="24578" name="Picture 4" descr="http://t1.gstatic.com/images?q=tbn:ANd9GcQBrztwEwS_w6tPick7uPoII_S-Pmt3WEf_9-KywwvFu2-eIXxj">
            <a:extLst>
              <a:ext uri="{FF2B5EF4-FFF2-40B4-BE49-F238E27FC236}">
                <a16:creationId xmlns:a16="http://schemas.microsoft.com/office/drawing/2014/main" id="{0B96FA7E-0A9F-4E2E-A26B-7236C5430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5" y="2286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://www.bbc.co.uk/schools/gcsebitesize/science/images/gcsechem_51.gif">
            <a:extLst>
              <a:ext uri="{FF2B5EF4-FFF2-40B4-BE49-F238E27FC236}">
                <a16:creationId xmlns:a16="http://schemas.microsoft.com/office/drawing/2014/main" id="{3075C453-E167-4C69-9B5D-029F1A314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509" y="3703177"/>
            <a:ext cx="215265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408D40F8-F365-47D9-AB44-C3A9DFE3DC39}"/>
              </a:ext>
            </a:extLst>
          </p:cNvPr>
          <p:cNvSpPr txBox="1"/>
          <p:nvPr/>
        </p:nvSpPr>
        <p:spPr>
          <a:xfrm>
            <a:off x="541867" y="440267"/>
            <a:ext cx="1500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latin typeface="+mn-lt"/>
              </a:rPr>
              <a:t>Zouten</a:t>
            </a:r>
          </a:p>
        </p:txBody>
      </p:sp>
    </p:spTree>
    <p:extLst>
      <p:ext uri="{BB962C8B-B14F-4D97-AF65-F5344CB8AC3E}">
        <p14:creationId xmlns:p14="http://schemas.microsoft.com/office/powerpoint/2010/main" val="317175922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08D40F8-F365-47D9-AB44-C3A9DFE3DC39}"/>
              </a:ext>
            </a:extLst>
          </p:cNvPr>
          <p:cNvSpPr txBox="1"/>
          <p:nvPr/>
        </p:nvSpPr>
        <p:spPr>
          <a:xfrm>
            <a:off x="2669046" y="702213"/>
            <a:ext cx="1375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latin typeface="+mn-lt"/>
              </a:rPr>
              <a:t>chloor</a:t>
            </a:r>
          </a:p>
        </p:txBody>
      </p:sp>
      <p:grpSp>
        <p:nvGrpSpPr>
          <p:cNvPr id="30" name="Groep 29"/>
          <p:cNvGrpSpPr/>
          <p:nvPr/>
        </p:nvGrpSpPr>
        <p:grpSpPr>
          <a:xfrm>
            <a:off x="2026966" y="1461600"/>
            <a:ext cx="1957587" cy="1212868"/>
            <a:chOff x="5640404" y="1929993"/>
            <a:chExt cx="1957587" cy="1212868"/>
          </a:xfrm>
        </p:grpSpPr>
        <p:grpSp>
          <p:nvGrpSpPr>
            <p:cNvPr id="6" name="Groep 5"/>
            <p:cNvGrpSpPr/>
            <p:nvPr/>
          </p:nvGrpSpPr>
          <p:grpSpPr>
            <a:xfrm>
              <a:off x="5640404" y="2219531"/>
              <a:ext cx="1957587" cy="923330"/>
              <a:chOff x="5625975" y="1352068"/>
              <a:chExt cx="1957587" cy="923330"/>
            </a:xfrm>
          </p:grpSpPr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449751D5-4310-498D-805B-1D87B315C5D1}"/>
                  </a:ext>
                </a:extLst>
              </p:cNvPr>
              <p:cNvSpPr txBox="1"/>
              <p:nvPr/>
            </p:nvSpPr>
            <p:spPr>
              <a:xfrm>
                <a:off x="5625975" y="1352068"/>
                <a:ext cx="195758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1252538" algn="l"/>
                  </a:tabLst>
                </a:pPr>
                <a:r>
                  <a:rPr lang="nl-NL" sz="400" dirty="0"/>
                  <a:t> </a:t>
                </a:r>
                <a:r>
                  <a:rPr lang="nl-NL" sz="5400" dirty="0"/>
                  <a:t>Cl    </a:t>
                </a:r>
                <a:r>
                  <a:rPr lang="nl-NL" sz="800" dirty="0"/>
                  <a:t>   </a:t>
                </a:r>
                <a:r>
                  <a:rPr lang="nl-NL" sz="400" dirty="0"/>
                  <a:t> </a:t>
                </a:r>
                <a:r>
                  <a:rPr lang="nl-NL" sz="5400" dirty="0" err="1"/>
                  <a:t>Cl</a:t>
                </a:r>
                <a:endParaRPr lang="nl-NL" sz="5400" dirty="0"/>
              </a:p>
            </p:txBody>
          </p:sp>
          <p:cxnSp>
            <p:nvCxnSpPr>
              <p:cNvPr id="21" name="Rechte verbindingslijn 20">
                <a:extLst>
                  <a:ext uri="{FF2B5EF4-FFF2-40B4-BE49-F238E27FC236}">
                    <a16:creationId xmlns:a16="http://schemas.microsoft.com/office/drawing/2014/main" id="{7E26E802-D25B-4285-9DB6-E7534AF54F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06768" y="1845184"/>
                <a:ext cx="396000" cy="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kstvak 26"/>
            <p:cNvSpPr txBox="1"/>
            <p:nvPr/>
          </p:nvSpPr>
          <p:spPr>
            <a:xfrm>
              <a:off x="6289619" y="1929993"/>
              <a:ext cx="657552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6600" dirty="0"/>
                <a:t>.</a:t>
              </a:r>
              <a:r>
                <a:rPr lang="nl-NL" sz="1600" dirty="0"/>
                <a:t> </a:t>
              </a:r>
              <a:r>
                <a:rPr lang="nl-NL" sz="66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5278849"/>
      </p:ext>
    </p:extLst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kstvak 21">
            <a:extLst>
              <a:ext uri="{FF2B5EF4-FFF2-40B4-BE49-F238E27FC236}">
                <a16:creationId xmlns:a16="http://schemas.microsoft.com/office/drawing/2014/main" id="{408D40F8-F365-47D9-AB44-C3A9DFE3DC39}"/>
              </a:ext>
            </a:extLst>
          </p:cNvPr>
          <p:cNvSpPr txBox="1"/>
          <p:nvPr/>
        </p:nvSpPr>
        <p:spPr>
          <a:xfrm>
            <a:off x="914400" y="706139"/>
            <a:ext cx="3481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latin typeface="+mn-lt"/>
              </a:rPr>
              <a:t>waterstofchloride</a:t>
            </a:r>
          </a:p>
        </p:txBody>
      </p:sp>
      <p:grpSp>
        <p:nvGrpSpPr>
          <p:cNvPr id="26" name="Groep 25"/>
          <p:cNvGrpSpPr/>
          <p:nvPr/>
        </p:nvGrpSpPr>
        <p:grpSpPr>
          <a:xfrm>
            <a:off x="1656000" y="1462413"/>
            <a:ext cx="2617287" cy="1208225"/>
            <a:chOff x="5264158" y="1235553"/>
            <a:chExt cx="2617287" cy="1208225"/>
          </a:xfrm>
        </p:grpSpPr>
        <p:grpSp>
          <p:nvGrpSpPr>
            <p:cNvPr id="9" name="Groep 8"/>
            <p:cNvGrpSpPr/>
            <p:nvPr/>
          </p:nvGrpSpPr>
          <p:grpSpPr>
            <a:xfrm>
              <a:off x="5264158" y="1520448"/>
              <a:ext cx="2617287" cy="923330"/>
              <a:chOff x="5264158" y="2228671"/>
              <a:chExt cx="2617287" cy="923330"/>
            </a:xfrm>
          </p:grpSpPr>
          <p:sp>
            <p:nvSpPr>
              <p:cNvPr id="11" name="Rechthoek 10">
                <a:extLst>
                  <a:ext uri="{FF2B5EF4-FFF2-40B4-BE49-F238E27FC236}">
                    <a16:creationId xmlns:a16="http://schemas.microsoft.com/office/drawing/2014/main" id="{E4638937-8C96-4FD6-AC65-FF682A258C2B}"/>
                  </a:ext>
                </a:extLst>
              </p:cNvPr>
              <p:cNvSpPr/>
              <p:nvPr/>
            </p:nvSpPr>
            <p:spPr>
              <a:xfrm>
                <a:off x="7440299" y="2260122"/>
                <a:ext cx="4411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dirty="0">
                    <a:solidFill>
                      <a:srgbClr val="FF0000"/>
                    </a:solidFill>
                    <a:latin typeface="+mn-lt"/>
                  </a:rPr>
                  <a:t>δ</a:t>
                </a:r>
                <a:r>
                  <a:rPr lang="nl-NL" sz="2400" b="1" dirty="0">
                    <a:solidFill>
                      <a:srgbClr val="FF0000"/>
                    </a:solidFill>
                    <a:latin typeface="+mn-lt"/>
                  </a:rPr>
                  <a:t>-</a:t>
                </a:r>
              </a:p>
            </p:txBody>
          </p:sp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9979572-5E5B-4F17-BFEE-7D67E97CC0FE}"/>
                  </a:ext>
                </a:extLst>
              </p:cNvPr>
              <p:cNvSpPr txBox="1"/>
              <p:nvPr/>
            </p:nvSpPr>
            <p:spPr>
              <a:xfrm>
                <a:off x="5638800" y="2228671"/>
                <a:ext cx="195919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177800" algn="l"/>
                  </a:tabLst>
                </a:pPr>
                <a:r>
                  <a:rPr lang="nl-NL" sz="5400" dirty="0"/>
                  <a:t>H </a:t>
                </a:r>
                <a:r>
                  <a:rPr lang="nl-NL" sz="5400" dirty="0">
                    <a:solidFill>
                      <a:schemeClr val="bg1"/>
                    </a:solidFill>
                  </a:rPr>
                  <a:t>–</a:t>
                </a:r>
                <a:r>
                  <a:rPr lang="nl-NL" sz="5400" dirty="0"/>
                  <a:t>  Cl</a:t>
                </a:r>
              </a:p>
            </p:txBody>
          </p:sp>
          <p:sp>
            <p:nvSpPr>
              <p:cNvPr id="12" name="Rechthoek 11">
                <a:extLst>
                  <a:ext uri="{FF2B5EF4-FFF2-40B4-BE49-F238E27FC236}">
                    <a16:creationId xmlns:a16="http://schemas.microsoft.com/office/drawing/2014/main" id="{B82C31BD-3079-45D3-AA8A-05B323EFC5D7}"/>
                  </a:ext>
                </a:extLst>
              </p:cNvPr>
              <p:cNvSpPr/>
              <p:nvPr/>
            </p:nvSpPr>
            <p:spPr>
              <a:xfrm>
                <a:off x="5264158" y="2260122"/>
                <a:ext cx="5004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dirty="0">
                    <a:solidFill>
                      <a:srgbClr val="0000FF"/>
                    </a:solidFill>
                    <a:latin typeface="+mn-lt"/>
                  </a:rPr>
                  <a:t>δ</a:t>
                </a:r>
                <a:r>
                  <a:rPr lang="nl-NL" sz="2400" b="1" dirty="0">
                    <a:solidFill>
                      <a:srgbClr val="0000FF"/>
                    </a:solidFill>
                    <a:latin typeface="+mn-lt"/>
                  </a:rPr>
                  <a:t>+</a:t>
                </a:r>
              </a:p>
            </p:txBody>
          </p:sp>
          <p:cxnSp>
            <p:nvCxnSpPr>
              <p:cNvPr id="13" name="Rechte verbindingslijn 12">
                <a:extLst>
                  <a:ext uri="{FF2B5EF4-FFF2-40B4-BE49-F238E27FC236}">
                    <a16:creationId xmlns:a16="http://schemas.microsoft.com/office/drawing/2014/main" id="{7E26E802-D25B-4285-9DB6-E7534AF54F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43318" y="2721787"/>
                <a:ext cx="396000" cy="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kstvak 24"/>
            <p:cNvSpPr txBox="1"/>
            <p:nvPr/>
          </p:nvSpPr>
          <p:spPr>
            <a:xfrm>
              <a:off x="6421197" y="1235553"/>
              <a:ext cx="657552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6600" dirty="0"/>
                <a:t>.</a:t>
              </a:r>
              <a:r>
                <a:rPr lang="nl-NL" sz="1600" dirty="0"/>
                <a:t> </a:t>
              </a:r>
              <a:r>
                <a:rPr lang="nl-NL" sz="66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3307761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ep 30"/>
          <p:cNvGrpSpPr/>
          <p:nvPr/>
        </p:nvGrpSpPr>
        <p:grpSpPr>
          <a:xfrm>
            <a:off x="1656000" y="1747308"/>
            <a:ext cx="2516299" cy="923330"/>
            <a:chOff x="5264158" y="3237567"/>
            <a:chExt cx="2516299" cy="923330"/>
          </a:xfrm>
        </p:grpSpPr>
        <p:grpSp>
          <p:nvGrpSpPr>
            <p:cNvPr id="15" name="Groep 14"/>
            <p:cNvGrpSpPr/>
            <p:nvPr/>
          </p:nvGrpSpPr>
          <p:grpSpPr>
            <a:xfrm>
              <a:off x="5264158" y="3237567"/>
              <a:ext cx="2516299" cy="923330"/>
              <a:chOff x="5264158" y="2228671"/>
              <a:chExt cx="2516299" cy="923330"/>
            </a:xfrm>
          </p:grpSpPr>
          <p:cxnSp>
            <p:nvCxnSpPr>
              <p:cNvPr id="20" name="Rechte verbindingslijn 19">
                <a:extLst>
                  <a:ext uri="{FF2B5EF4-FFF2-40B4-BE49-F238E27FC236}">
                    <a16:creationId xmlns:a16="http://schemas.microsoft.com/office/drawing/2014/main" id="{7E26E802-D25B-4285-9DB6-E7534AF54F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26400" y="2533424"/>
                <a:ext cx="0" cy="376726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9979572-5E5B-4F17-BFEE-7D67E97CC0FE}"/>
                  </a:ext>
                </a:extLst>
              </p:cNvPr>
              <p:cNvSpPr txBox="1"/>
              <p:nvPr/>
            </p:nvSpPr>
            <p:spPr>
              <a:xfrm>
                <a:off x="5638800" y="2228671"/>
                <a:ext cx="196239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1346200" algn="l"/>
                  </a:tabLst>
                </a:pPr>
                <a:r>
                  <a:rPr lang="nl-NL" sz="5400" dirty="0"/>
                  <a:t>Na </a:t>
                </a:r>
                <a:r>
                  <a:rPr lang="nl-NL" sz="800" dirty="0">
                    <a:solidFill>
                      <a:schemeClr val="bg1"/>
                    </a:solidFill>
                  </a:rPr>
                  <a:t>              </a:t>
                </a:r>
                <a:r>
                  <a:rPr lang="nl-NL" sz="5400" dirty="0"/>
                  <a:t>Cl</a:t>
                </a:r>
              </a:p>
            </p:txBody>
          </p:sp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E4638937-8C96-4FD6-AC65-FF682A258C2B}"/>
                  </a:ext>
                </a:extLst>
              </p:cNvPr>
              <p:cNvSpPr/>
              <p:nvPr/>
            </p:nvSpPr>
            <p:spPr>
              <a:xfrm>
                <a:off x="7440299" y="2260122"/>
                <a:ext cx="3401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sz="2400" b="1" dirty="0">
                    <a:solidFill>
                      <a:srgbClr val="FF0000"/>
                    </a:solidFill>
                  </a:rPr>
                  <a:t>‒</a:t>
                </a:r>
                <a:endParaRPr lang="nl-NL" sz="2400" b="1" dirty="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B82C31BD-3079-45D3-AA8A-05B323EFC5D7}"/>
                  </a:ext>
                </a:extLst>
              </p:cNvPr>
              <p:cNvSpPr/>
              <p:nvPr/>
            </p:nvSpPr>
            <p:spPr>
              <a:xfrm>
                <a:off x="5264158" y="2260122"/>
                <a:ext cx="52770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dirty="0">
                    <a:solidFill>
                      <a:schemeClr val="bg1"/>
                    </a:solidFill>
                    <a:latin typeface="+mn-lt"/>
                  </a:rPr>
                  <a:t>δ</a:t>
                </a:r>
                <a:r>
                  <a:rPr lang="nl-NL" sz="2800" b="1" dirty="0">
                    <a:solidFill>
                      <a:srgbClr val="0000FF"/>
                    </a:solidFill>
                    <a:latin typeface="+mn-lt"/>
                  </a:rPr>
                  <a:t>+</a:t>
                </a:r>
              </a:p>
            </p:txBody>
          </p:sp>
        </p:grpSp>
        <p:sp>
          <p:nvSpPr>
            <p:cNvPr id="28" name="Tekstvak 27"/>
            <p:cNvSpPr txBox="1"/>
            <p:nvPr/>
          </p:nvSpPr>
          <p:spPr>
            <a:xfrm rot="5400000">
              <a:off x="6831568" y="3176685"/>
              <a:ext cx="657552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6600" dirty="0"/>
                <a:t>.</a:t>
              </a:r>
              <a:r>
                <a:rPr lang="nl-NL" sz="1600" dirty="0"/>
                <a:t> </a:t>
              </a:r>
              <a:r>
                <a:rPr lang="nl-NL" sz="6600" dirty="0"/>
                <a:t>.</a:t>
              </a:r>
            </a:p>
          </p:txBody>
        </p:sp>
      </p:grpSp>
      <p:sp>
        <p:nvSpPr>
          <p:cNvPr id="23" name="Tekstvak 22">
            <a:extLst>
              <a:ext uri="{FF2B5EF4-FFF2-40B4-BE49-F238E27FC236}">
                <a16:creationId xmlns:a16="http://schemas.microsoft.com/office/drawing/2014/main" id="{408D40F8-F365-47D9-AB44-C3A9DFE3DC39}"/>
              </a:ext>
            </a:extLst>
          </p:cNvPr>
          <p:cNvSpPr txBox="1"/>
          <p:nvPr/>
        </p:nvSpPr>
        <p:spPr>
          <a:xfrm>
            <a:off x="1197170" y="706138"/>
            <a:ext cx="3198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latin typeface="+mn-lt"/>
              </a:rPr>
              <a:t>natriumchloride</a:t>
            </a:r>
          </a:p>
        </p:txBody>
      </p:sp>
    </p:spTree>
    <p:extLst>
      <p:ext uri="{BB962C8B-B14F-4D97-AF65-F5344CB8AC3E}">
        <p14:creationId xmlns:p14="http://schemas.microsoft.com/office/powerpoint/2010/main" val="127387403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1151</TotalTime>
  <Words>405</Words>
  <Application>Microsoft Office PowerPoint</Application>
  <PresentationFormat>Diavoorstelling (4:3)</PresentationFormat>
  <Paragraphs>163</Paragraphs>
  <Slides>42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36</cp:revision>
  <dcterms:created xsi:type="dcterms:W3CDTF">2016-04-25T08:27:36Z</dcterms:created>
  <dcterms:modified xsi:type="dcterms:W3CDTF">2023-02-12T17:44:26Z</dcterms:modified>
</cp:coreProperties>
</file>